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1" r:id="rId6"/>
    <p:sldId id="276" r:id="rId7"/>
    <p:sldId id="262" r:id="rId8"/>
    <p:sldId id="266" r:id="rId9"/>
    <p:sldId id="265" r:id="rId10"/>
    <p:sldId id="264" r:id="rId11"/>
    <p:sldId id="263" r:id="rId12"/>
    <p:sldId id="260" r:id="rId13"/>
    <p:sldId id="267" r:id="rId14"/>
    <p:sldId id="268" r:id="rId15"/>
    <p:sldId id="269" r:id="rId16"/>
    <p:sldId id="270" r:id="rId17"/>
    <p:sldId id="271" r:id="rId18"/>
    <p:sldId id="272" r:id="rId19"/>
    <p:sldId id="277"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4" d="100"/>
          <a:sy n="84"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E82AD60-5DDB-4822-B8B9-BE1D582059FF}" type="datetimeFigureOut">
              <a:rPr lang="es-EC" smtClean="0"/>
              <a:t>10/7/2025</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E309A50-30EA-4841-AE53-4EE42B02905D}" type="slidenum">
              <a:rPr lang="es-EC" smtClean="0"/>
              <a:t>‹Nº›</a:t>
            </a:fld>
            <a:endParaRPr lang="es-EC"/>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671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82AD60-5DDB-4822-B8B9-BE1D582059FF}" type="datetimeFigureOut">
              <a:rPr lang="es-EC" smtClean="0"/>
              <a:t>10/7/2025</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4029553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E82AD60-5DDB-4822-B8B9-BE1D582059FF}" type="datetimeFigureOut">
              <a:rPr lang="es-EC" smtClean="0"/>
              <a:t>10/7/2025</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E309A50-30EA-4841-AE53-4EE42B02905D}" type="slidenum">
              <a:rPr lang="es-EC" smtClean="0"/>
              <a:t>‹Nº›</a:t>
            </a:fld>
            <a:endParaRPr lang="es-EC"/>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46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E82AD60-5DDB-4822-B8B9-BE1D582059FF}" type="datetimeFigureOut">
              <a:rPr lang="es-EC" smtClean="0"/>
              <a:t>10/7/2025</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3172912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E82AD60-5DDB-4822-B8B9-BE1D582059FF}" type="datetimeFigureOut">
              <a:rPr lang="es-EC" smtClean="0"/>
              <a:t>10/7/2025</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1631481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E82AD60-5DDB-4822-B8B9-BE1D582059FF}" type="datetimeFigureOut">
              <a:rPr lang="es-EC" smtClean="0"/>
              <a:t>10/7/2025</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418965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E82AD60-5DDB-4822-B8B9-BE1D582059FF}" type="datetimeFigureOut">
              <a:rPr lang="es-EC" smtClean="0"/>
              <a:t>10/7/2025</a:t>
            </a:fld>
            <a:endParaRPr lang="es-EC"/>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C"/>
          </a:p>
        </p:txBody>
      </p:sp>
      <p:sp>
        <p:nvSpPr>
          <p:cNvPr id="9" name="Slide Number Placeholder 8"/>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3955800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E82AD60-5DDB-4822-B8B9-BE1D582059FF}" type="datetimeFigureOut">
              <a:rPr lang="es-EC" smtClean="0"/>
              <a:t>10/7/2025</a:t>
            </a:fld>
            <a:endParaRPr lang="es-EC"/>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EC"/>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E309A50-30EA-4841-AE53-4EE42B02905D}" type="slidenum">
              <a:rPr lang="es-EC" smtClean="0"/>
              <a:t>‹Nº›</a:t>
            </a:fld>
            <a:endParaRPr lang="es-EC"/>
          </a:p>
        </p:txBody>
      </p:sp>
    </p:spTree>
    <p:extLst>
      <p:ext uri="{BB962C8B-B14F-4D97-AF65-F5344CB8AC3E}">
        <p14:creationId xmlns:p14="http://schemas.microsoft.com/office/powerpoint/2010/main" val="196561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E82AD60-5DDB-4822-B8B9-BE1D582059FF}" type="datetimeFigureOut">
              <a:rPr lang="es-EC" smtClean="0"/>
              <a:t>10/7/2025</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285787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82AD60-5DDB-4822-B8B9-BE1D582059FF}" type="datetimeFigureOut">
              <a:rPr lang="es-EC" smtClean="0"/>
              <a:t>10/7/2025</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1386119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82AD60-5DDB-4822-B8B9-BE1D582059FF}" type="datetimeFigureOut">
              <a:rPr lang="es-EC" smtClean="0"/>
              <a:t>10/7/2025</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FE309A50-30EA-4841-AE53-4EE42B02905D}" type="slidenum">
              <a:rPr lang="es-EC" smtClean="0"/>
              <a:t>‹Nº›</a:t>
            </a:fld>
            <a:endParaRPr lang="es-EC"/>
          </a:p>
        </p:txBody>
      </p:sp>
    </p:spTree>
    <p:extLst>
      <p:ext uri="{BB962C8B-B14F-4D97-AF65-F5344CB8AC3E}">
        <p14:creationId xmlns:p14="http://schemas.microsoft.com/office/powerpoint/2010/main" val="721101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E82AD60-5DDB-4822-B8B9-BE1D582059FF}" type="datetimeFigureOut">
              <a:rPr lang="es-EC" smtClean="0"/>
              <a:t>10/7/2025</a:t>
            </a:fld>
            <a:endParaRPr lang="es-EC"/>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C"/>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E309A50-30EA-4841-AE53-4EE42B02905D}" type="slidenum">
              <a:rPr lang="es-EC" smtClean="0"/>
              <a:t>‹Nº›</a:t>
            </a:fld>
            <a:endParaRPr lang="es-EC"/>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76819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542014C8-BC42-B4A8-71C0-62E230DE37EF}"/>
              </a:ext>
            </a:extLst>
          </p:cNvPr>
          <p:cNvSpPr>
            <a:spLocks noGrp="1"/>
          </p:cNvSpPr>
          <p:nvPr>
            <p:ph type="subTitle" idx="1"/>
          </p:nvPr>
        </p:nvSpPr>
        <p:spPr/>
        <p:txBody>
          <a:bodyPr/>
          <a:lstStyle/>
          <a:p>
            <a:pPr algn="ctr"/>
            <a:r>
              <a:rPr lang="es-EC" b="1" dirty="0">
                <a:latin typeface="Arial" panose="020B0604020202020204" pitchFamily="34" charset="0"/>
                <a:cs typeface="Arial" panose="020B0604020202020204" pitchFamily="34" charset="0"/>
              </a:rPr>
              <a:t>DELIBERACION PUBLICA</a:t>
            </a:r>
          </a:p>
          <a:p>
            <a:pPr algn="ctr"/>
            <a:r>
              <a:rPr lang="es-EC" b="1" dirty="0">
                <a:latin typeface="Arial" panose="020B0604020202020204" pitchFamily="34" charset="0"/>
                <a:cs typeface="Arial" panose="020B0604020202020204" pitchFamily="34" charset="0"/>
              </a:rPr>
              <a:t>RENDICION DE CUENTAS 2024</a:t>
            </a:r>
          </a:p>
        </p:txBody>
      </p:sp>
      <p:pic>
        <p:nvPicPr>
          <p:cNvPr id="4" name="Imagen 3">
            <a:extLst>
              <a:ext uri="{FF2B5EF4-FFF2-40B4-BE49-F238E27FC236}">
                <a16:creationId xmlns:a16="http://schemas.microsoft.com/office/drawing/2014/main" id="{AAC5ABF6-EE80-A117-79EB-8FA3C892FA2C}"/>
              </a:ext>
            </a:extLst>
          </p:cNvPr>
          <p:cNvPicPr>
            <a:picLocks noChangeAspect="1"/>
          </p:cNvPicPr>
          <p:nvPr/>
        </p:nvPicPr>
        <p:blipFill>
          <a:blip r:embed="rId2"/>
          <a:srcRect r="82776" b="15518"/>
          <a:stretch>
            <a:fillRect/>
          </a:stretch>
        </p:blipFill>
        <p:spPr>
          <a:xfrm>
            <a:off x="3904086" y="468629"/>
            <a:ext cx="3889203" cy="35109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13575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4A0699F-97AF-3285-213E-79F8AF122400}"/>
              </a:ext>
            </a:extLst>
          </p:cNvPr>
          <p:cNvSpPr>
            <a:spLocks noGrp="1"/>
          </p:cNvSpPr>
          <p:nvPr>
            <p:ph idx="1"/>
          </p:nvPr>
        </p:nvSpPr>
        <p:spPr/>
        <p:txBody>
          <a:bodyPr>
            <a:normAutofit fontScale="92500" lnSpcReduction="20000"/>
          </a:bodyPr>
          <a:lstStyle/>
          <a:p>
            <a:pPr algn="ctr">
              <a:buNone/>
            </a:pPr>
            <a:r>
              <a:rPr lang="es-ES" sz="2800" b="1" dirty="0">
                <a:solidFill>
                  <a:srgbClr val="0070C0"/>
                </a:solidFill>
                <a:latin typeface="Arial" panose="020B0604020202020204" pitchFamily="34" charset="0"/>
                <a:cs typeface="Arial" panose="020B0604020202020204" pitchFamily="34" charset="0"/>
              </a:rPr>
              <a:t>MARCO LEGAL</a:t>
            </a:r>
            <a:r>
              <a:rPr lang="es-ES" b="1" dirty="0">
                <a:solidFill>
                  <a:srgbClr val="0070C0"/>
                </a:solidFill>
                <a:latin typeface="Arial" panose="020B0604020202020204" pitchFamily="34" charset="0"/>
                <a:cs typeface="Arial" panose="020B0604020202020204" pitchFamily="34" charset="0"/>
              </a:rPr>
              <a:t>      </a:t>
            </a:r>
          </a:p>
          <a:p>
            <a:pPr algn="ctr">
              <a:buNone/>
            </a:pPr>
            <a:endParaRPr lang="es-ES" b="1" dirty="0">
              <a:solidFill>
                <a:schemeClr val="tx1"/>
              </a:solidFill>
              <a:latin typeface="Arial" panose="020B0604020202020204" pitchFamily="34" charset="0"/>
              <a:cs typeface="Arial" panose="020B0604020202020204" pitchFamily="34" charset="0"/>
            </a:endParaRPr>
          </a:p>
          <a:p>
            <a:pPr algn="ctr">
              <a:buNone/>
            </a:pPr>
            <a:r>
              <a:rPr lang="es-ES" b="1" dirty="0">
                <a:solidFill>
                  <a:schemeClr val="tx1"/>
                </a:solidFill>
                <a:latin typeface="Arial" panose="020B0604020202020204" pitchFamily="34" charset="0"/>
                <a:cs typeface="Arial" panose="020B0604020202020204" pitchFamily="34" charset="0"/>
              </a:rPr>
              <a:t>LEY ORGANICA DE PARTICIPACION CIUDADANA</a:t>
            </a:r>
          </a:p>
          <a:p>
            <a:pPr algn="ctr">
              <a:buNone/>
            </a:pPr>
            <a:endParaRPr lang="es-ES" b="1" dirty="0">
              <a:solidFill>
                <a:schemeClr val="tx1"/>
              </a:solidFill>
              <a:latin typeface="Arial" panose="020B0604020202020204" pitchFamily="34" charset="0"/>
              <a:cs typeface="Arial" panose="020B0604020202020204" pitchFamily="34" charset="0"/>
            </a:endParaRPr>
          </a:p>
          <a:p>
            <a:pPr algn="just">
              <a:buNone/>
            </a:pPr>
            <a:r>
              <a:rPr lang="es-ES" dirty="0">
                <a:solidFill>
                  <a:schemeClr val="tx1"/>
                </a:solidFill>
                <a:latin typeface="Arial" panose="020B0604020202020204" pitchFamily="34" charset="0"/>
                <a:cs typeface="Arial" panose="020B0604020202020204" pitchFamily="34" charset="0"/>
              </a:rPr>
              <a:t> </a:t>
            </a:r>
            <a:r>
              <a:rPr lang="es-ES" b="1" dirty="0">
                <a:solidFill>
                  <a:schemeClr val="tx1"/>
                </a:solidFill>
                <a:latin typeface="Arial" panose="020B0604020202020204" pitchFamily="34" charset="0"/>
                <a:cs typeface="Arial" panose="020B0604020202020204" pitchFamily="34" charset="0"/>
              </a:rPr>
              <a:t>Art. 95.- Periodicidad.- </a:t>
            </a:r>
            <a:r>
              <a:rPr lang="es-ES" dirty="0">
                <a:solidFill>
                  <a:schemeClr val="tx1"/>
                </a:solidFill>
                <a:latin typeface="Arial" panose="020B0604020202020204" pitchFamily="34" charset="0"/>
                <a:cs typeface="Arial" panose="020B0604020202020204" pitchFamily="34" charset="0"/>
              </a:rPr>
              <a:t>La rendición de cuentas se realizará una vez al año y al final de la gestión, teniendo en consideración las solicitudes que realice la ciudadanía, de manera individual o colectiva, de acuerdo con la Constitución y la ley.</a:t>
            </a:r>
          </a:p>
          <a:p>
            <a:pPr algn="just">
              <a:buNone/>
            </a:pPr>
            <a:endParaRPr lang="es-ES" dirty="0">
              <a:solidFill>
                <a:schemeClr val="tx1"/>
              </a:solidFill>
              <a:latin typeface="Arial" panose="020B0604020202020204" pitchFamily="34" charset="0"/>
              <a:cs typeface="Arial" panose="020B0604020202020204" pitchFamily="34" charset="0"/>
            </a:endParaRPr>
          </a:p>
          <a:p>
            <a:pPr algn="ctr">
              <a:buNone/>
            </a:pPr>
            <a:r>
              <a:rPr lang="es-ES" dirty="0">
                <a:solidFill>
                  <a:schemeClr val="tx1"/>
                </a:solidFill>
                <a:latin typeface="Arial" panose="020B0604020202020204" pitchFamily="34" charset="0"/>
                <a:cs typeface="Arial" panose="020B0604020202020204" pitchFamily="34" charset="0"/>
              </a:rPr>
              <a:t> </a:t>
            </a:r>
            <a:r>
              <a:rPr lang="es-ES" b="1" dirty="0">
                <a:solidFill>
                  <a:schemeClr val="tx1"/>
                </a:solidFill>
                <a:latin typeface="Arial" panose="020B0604020202020204" pitchFamily="34" charset="0"/>
                <a:cs typeface="Arial" panose="020B0604020202020204" pitchFamily="34" charset="0"/>
              </a:rPr>
              <a:t>RESOLUCION-No.-CPCCS-PLE-SG-069-2021-476.pd</a:t>
            </a:r>
          </a:p>
          <a:p>
            <a:pPr algn="just">
              <a:buNone/>
            </a:pPr>
            <a:r>
              <a:rPr lang="es-ES" b="1" dirty="0">
                <a:solidFill>
                  <a:schemeClr val="tx1"/>
                </a:solidFill>
                <a:latin typeface="Arial" panose="020B0604020202020204" pitchFamily="34" charset="0"/>
                <a:cs typeface="Arial" panose="020B0604020202020204" pitchFamily="34" charset="0"/>
              </a:rPr>
              <a:t>Art. 22.- Deliberaciones públicas.- </a:t>
            </a:r>
            <a:r>
              <a:rPr lang="es-ES" dirty="0">
                <a:solidFill>
                  <a:schemeClr val="tx1"/>
                </a:solidFill>
                <a:latin typeface="Arial" panose="020B0604020202020204" pitchFamily="34" charset="0"/>
                <a:cs typeface="Arial" panose="020B0604020202020204" pitchFamily="34" charset="0"/>
              </a:rPr>
              <a:t>Las deliberaciones públicas de rendición de cuentas constituyen el espacio de intercambio público y razonado de argumentos, que realiza la ciudadanía con la autoridad que presenta el informe de rendición de cuentas.</a:t>
            </a:r>
          </a:p>
          <a:p>
            <a:pPr algn="just">
              <a:buNone/>
            </a:pPr>
            <a:endParaRPr lang="es-EC" dirty="0">
              <a:solidFill>
                <a:schemeClr val="tx1"/>
              </a:solidFill>
            </a:endParaRPr>
          </a:p>
          <a:p>
            <a:endParaRPr lang="es-EC" dirty="0"/>
          </a:p>
        </p:txBody>
      </p:sp>
      <p:pic>
        <p:nvPicPr>
          <p:cNvPr id="4" name="Imagen 3">
            <a:extLst>
              <a:ext uri="{FF2B5EF4-FFF2-40B4-BE49-F238E27FC236}">
                <a16:creationId xmlns:a16="http://schemas.microsoft.com/office/drawing/2014/main" id="{032EB8BE-9E27-3EB2-FF7D-6CA0C50FC8AB}"/>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0523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0606D12-1FAD-A238-EFAA-A0909E475DCF}"/>
              </a:ext>
            </a:extLst>
          </p:cNvPr>
          <p:cNvSpPr>
            <a:spLocks noGrp="1"/>
          </p:cNvSpPr>
          <p:nvPr>
            <p:ph idx="1"/>
          </p:nvPr>
        </p:nvSpPr>
        <p:spPr>
          <a:xfrm>
            <a:off x="1066800" y="1274234"/>
            <a:ext cx="10058400" cy="4023360"/>
          </a:xfrm>
        </p:spPr>
        <p:txBody>
          <a:bodyPr/>
          <a:lstStyle/>
          <a:p>
            <a:pPr algn="ctr"/>
            <a:r>
              <a:rPr lang="es-EC" b="1" dirty="0">
                <a:latin typeface="Arial" panose="020B0604020202020204" pitchFamily="34" charset="0"/>
                <a:cs typeface="Arial" panose="020B0604020202020204" pitchFamily="34" charset="0"/>
              </a:rPr>
              <a:t>PRESUPUESTO 2024 </a:t>
            </a:r>
          </a:p>
          <a:p>
            <a:pPr algn="ctr"/>
            <a:r>
              <a:rPr lang="es-EC" b="1" dirty="0">
                <a:latin typeface="Arial" panose="020B0604020202020204" pitchFamily="34" charset="0"/>
                <a:cs typeface="Arial" panose="020B0604020202020204" pitchFamily="34" charset="0"/>
              </a:rPr>
              <a:t>INGRESOS 2024 </a:t>
            </a:r>
          </a:p>
        </p:txBody>
      </p:sp>
      <p:pic>
        <p:nvPicPr>
          <p:cNvPr id="5" name="Imagen 4">
            <a:extLst>
              <a:ext uri="{FF2B5EF4-FFF2-40B4-BE49-F238E27FC236}">
                <a16:creationId xmlns:a16="http://schemas.microsoft.com/office/drawing/2014/main" id="{508178A0-25C3-F2C2-6D93-133C51C4DFEB}"/>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Imagen 5">
            <a:extLst>
              <a:ext uri="{FF2B5EF4-FFF2-40B4-BE49-F238E27FC236}">
                <a16:creationId xmlns:a16="http://schemas.microsoft.com/office/drawing/2014/main" id="{71876BCE-9499-C075-3D4F-14556596F450}"/>
              </a:ext>
            </a:extLst>
          </p:cNvPr>
          <p:cNvPicPr>
            <a:picLocks noChangeAspect="1"/>
          </p:cNvPicPr>
          <p:nvPr/>
        </p:nvPicPr>
        <p:blipFill rotWithShape="1">
          <a:blip r:embed="rId3"/>
          <a:srcRect l="34919" t="21863" r="31863" b="10479"/>
          <a:stretch>
            <a:fillRect/>
          </a:stretch>
        </p:blipFill>
        <p:spPr bwMode="auto">
          <a:xfrm>
            <a:off x="742950" y="2133600"/>
            <a:ext cx="5715000" cy="4114800"/>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93BA80A6-5087-9E54-E870-112214959473}"/>
              </a:ext>
            </a:extLst>
          </p:cNvPr>
          <p:cNvPicPr>
            <a:picLocks noChangeAspect="1"/>
          </p:cNvPicPr>
          <p:nvPr/>
        </p:nvPicPr>
        <p:blipFill rotWithShape="1">
          <a:blip r:embed="rId4"/>
          <a:srcRect l="36561" t="21272" r="34855" b="14911"/>
          <a:stretch>
            <a:fillRect/>
          </a:stretch>
        </p:blipFill>
        <p:spPr bwMode="auto">
          <a:xfrm>
            <a:off x="6773545" y="2133600"/>
            <a:ext cx="4675505" cy="40233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416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D9AE179-6FEC-DDCD-5A45-79D54EF41194}"/>
              </a:ext>
            </a:extLst>
          </p:cNvPr>
          <p:cNvSpPr>
            <a:spLocks noGrp="1"/>
          </p:cNvSpPr>
          <p:nvPr>
            <p:ph idx="1"/>
          </p:nvPr>
        </p:nvSpPr>
        <p:spPr>
          <a:xfrm>
            <a:off x="1097280" y="1140884"/>
            <a:ext cx="10058400" cy="4023360"/>
          </a:xfrm>
        </p:spPr>
        <p:txBody>
          <a:bodyPr/>
          <a:lstStyle/>
          <a:p>
            <a:pPr algn="ctr"/>
            <a:r>
              <a:rPr lang="es-EC" b="1" dirty="0">
                <a:latin typeface="Arial" panose="020B0604020202020204" pitchFamily="34" charset="0"/>
                <a:cs typeface="Arial" panose="020B0604020202020204" pitchFamily="34" charset="0"/>
              </a:rPr>
              <a:t>PRESUPUESTO GASTOS 2024</a:t>
            </a:r>
          </a:p>
        </p:txBody>
      </p:sp>
      <p:pic>
        <p:nvPicPr>
          <p:cNvPr id="4" name="Imagen 3">
            <a:extLst>
              <a:ext uri="{FF2B5EF4-FFF2-40B4-BE49-F238E27FC236}">
                <a16:creationId xmlns:a16="http://schemas.microsoft.com/office/drawing/2014/main" id="{9CDF5E40-C05C-7EFB-4184-8B204217B55A}"/>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672AEC8B-897C-EACA-FA0C-D6B21B5B2965}"/>
              </a:ext>
            </a:extLst>
          </p:cNvPr>
          <p:cNvPicPr>
            <a:picLocks noChangeAspect="1"/>
          </p:cNvPicPr>
          <p:nvPr/>
        </p:nvPicPr>
        <p:blipFill rotWithShape="1">
          <a:blip r:embed="rId3"/>
          <a:srcRect l="36063" t="24227" r="34356" b="6342"/>
          <a:stretch>
            <a:fillRect/>
          </a:stretch>
        </p:blipFill>
        <p:spPr bwMode="auto">
          <a:xfrm>
            <a:off x="1036320" y="2028507"/>
            <a:ext cx="4962459" cy="4248785"/>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03F5E9E6-BAA9-D24B-1C20-F2D418742ACE}"/>
              </a:ext>
            </a:extLst>
          </p:cNvPr>
          <p:cNvPicPr>
            <a:picLocks noChangeAspect="1"/>
          </p:cNvPicPr>
          <p:nvPr/>
        </p:nvPicPr>
        <p:blipFill rotWithShape="1">
          <a:blip r:embed="rId4"/>
          <a:srcRect l="36395" t="23636" r="36018" b="10183"/>
          <a:stretch>
            <a:fillRect/>
          </a:stretch>
        </p:blipFill>
        <p:spPr bwMode="auto">
          <a:xfrm>
            <a:off x="6431280" y="2028507"/>
            <a:ext cx="5436870" cy="42487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38247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120520F-7D9D-2816-85C6-BA0FC7A5A1F6}"/>
              </a:ext>
            </a:extLst>
          </p:cNvPr>
          <p:cNvSpPr>
            <a:spLocks noGrp="1"/>
          </p:cNvSpPr>
          <p:nvPr>
            <p:ph idx="1"/>
          </p:nvPr>
        </p:nvSpPr>
        <p:spPr>
          <a:xfrm>
            <a:off x="1066800" y="1050014"/>
            <a:ext cx="10058400" cy="4023360"/>
          </a:xfrm>
        </p:spPr>
        <p:txBody>
          <a:bodyPr/>
          <a:lstStyle/>
          <a:p>
            <a:pPr algn="ctr"/>
            <a:r>
              <a:rPr lang="es-EC" b="1" dirty="0">
                <a:latin typeface="Arial" panose="020B0604020202020204" pitchFamily="34" charset="0"/>
                <a:cs typeface="Arial" panose="020B0604020202020204" pitchFamily="34" charset="0"/>
              </a:rPr>
              <a:t>ADQUISICIONES REALIZADAS 2024 </a:t>
            </a:r>
          </a:p>
        </p:txBody>
      </p:sp>
      <p:pic>
        <p:nvPicPr>
          <p:cNvPr id="4" name="Imagen 3">
            <a:extLst>
              <a:ext uri="{FF2B5EF4-FFF2-40B4-BE49-F238E27FC236}">
                <a16:creationId xmlns:a16="http://schemas.microsoft.com/office/drawing/2014/main" id="{25802AF9-88A0-AC35-6AEC-3C52C27EAF01}"/>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AE3BC941-063E-A5B9-2F6D-994464A8E40D}"/>
              </a:ext>
            </a:extLst>
          </p:cNvPr>
          <p:cNvPicPr>
            <a:picLocks noChangeAspect="1"/>
          </p:cNvPicPr>
          <p:nvPr/>
        </p:nvPicPr>
        <p:blipFill rotWithShape="1">
          <a:blip r:embed="rId3"/>
          <a:srcRect l="17338" t="16262" r="32872" b="17362"/>
          <a:stretch>
            <a:fillRect/>
          </a:stretch>
        </p:blipFill>
        <p:spPr bwMode="auto">
          <a:xfrm>
            <a:off x="631190" y="1778318"/>
            <a:ext cx="2852420" cy="2138680"/>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824EC405-3177-9BFB-77DD-8C2D4C8AA0D1}"/>
              </a:ext>
            </a:extLst>
          </p:cNvPr>
          <p:cNvPicPr>
            <a:picLocks noChangeAspect="1"/>
          </p:cNvPicPr>
          <p:nvPr/>
        </p:nvPicPr>
        <p:blipFill rotWithShape="1">
          <a:blip r:embed="rId4"/>
          <a:srcRect l="17112" t="16476" r="17278" b="17614"/>
          <a:stretch>
            <a:fillRect/>
          </a:stretch>
        </p:blipFill>
        <p:spPr bwMode="auto">
          <a:xfrm>
            <a:off x="3897279" y="1840907"/>
            <a:ext cx="2503170" cy="2120265"/>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76A335F5-708F-5321-11BE-162BBD465255}"/>
              </a:ext>
            </a:extLst>
          </p:cNvPr>
          <p:cNvPicPr>
            <a:picLocks noChangeAspect="1"/>
          </p:cNvPicPr>
          <p:nvPr/>
        </p:nvPicPr>
        <p:blipFill rotWithShape="1">
          <a:blip r:embed="rId5"/>
          <a:srcRect l="39353" t="16264" r="39158" b="17179"/>
          <a:stretch>
            <a:fillRect/>
          </a:stretch>
        </p:blipFill>
        <p:spPr bwMode="auto">
          <a:xfrm>
            <a:off x="7122477" y="1840907"/>
            <a:ext cx="1871345" cy="2145030"/>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0C7EF74D-C2F7-D25B-5F30-07FA87B6A5BD}"/>
              </a:ext>
            </a:extLst>
          </p:cNvPr>
          <p:cNvPicPr>
            <a:picLocks noChangeAspect="1"/>
          </p:cNvPicPr>
          <p:nvPr/>
        </p:nvPicPr>
        <p:blipFill rotWithShape="1">
          <a:blip r:embed="rId6"/>
          <a:srcRect l="17126" t="15889" r="17253" b="17164"/>
          <a:stretch>
            <a:fillRect/>
          </a:stretch>
        </p:blipFill>
        <p:spPr bwMode="auto">
          <a:xfrm>
            <a:off x="631190" y="3985937"/>
            <a:ext cx="3759200" cy="2157095"/>
          </a:xfrm>
          <a:prstGeom prst="rect">
            <a:avLst/>
          </a:prstGeom>
          <a:ln>
            <a:noFill/>
          </a:ln>
          <a:extLst>
            <a:ext uri="{53640926-AAD7-44D8-BBD7-CCE9431645EC}">
              <a14:shadowObscured xmlns:a14="http://schemas.microsoft.com/office/drawing/2010/main"/>
            </a:ext>
          </a:extLst>
        </p:spPr>
      </p:pic>
      <p:pic>
        <p:nvPicPr>
          <p:cNvPr id="11" name="Imagen 10">
            <a:extLst>
              <a:ext uri="{FF2B5EF4-FFF2-40B4-BE49-F238E27FC236}">
                <a16:creationId xmlns:a16="http://schemas.microsoft.com/office/drawing/2014/main" id="{8EABF026-C02C-1897-B758-441FEC635B63}"/>
              </a:ext>
            </a:extLst>
          </p:cNvPr>
          <p:cNvPicPr>
            <a:picLocks noChangeAspect="1"/>
          </p:cNvPicPr>
          <p:nvPr/>
        </p:nvPicPr>
        <p:blipFill rotWithShape="1">
          <a:blip r:embed="rId7"/>
          <a:srcRect l="17233" t="16451" r="17253" b="17167"/>
          <a:stretch>
            <a:fillRect/>
          </a:stretch>
        </p:blipFill>
        <p:spPr bwMode="auto">
          <a:xfrm>
            <a:off x="4709729" y="4003717"/>
            <a:ext cx="2578100" cy="2139315"/>
          </a:xfrm>
          <a:prstGeom prst="rect">
            <a:avLst/>
          </a:prstGeom>
          <a:ln>
            <a:noFill/>
          </a:ln>
          <a:extLst>
            <a:ext uri="{53640926-AAD7-44D8-BBD7-CCE9431645EC}">
              <a14:shadowObscured xmlns:a14="http://schemas.microsoft.com/office/drawing/2010/main"/>
            </a:ext>
          </a:extLst>
        </p:spPr>
      </p:pic>
      <p:pic>
        <p:nvPicPr>
          <p:cNvPr id="12" name="Imagen 11">
            <a:extLst>
              <a:ext uri="{FF2B5EF4-FFF2-40B4-BE49-F238E27FC236}">
                <a16:creationId xmlns:a16="http://schemas.microsoft.com/office/drawing/2014/main" id="{4891055F-A6ED-3CD4-E552-1062C34A32D5}"/>
              </a:ext>
            </a:extLst>
          </p:cNvPr>
          <p:cNvPicPr>
            <a:picLocks noChangeAspect="1"/>
          </p:cNvPicPr>
          <p:nvPr/>
        </p:nvPicPr>
        <p:blipFill rotWithShape="1">
          <a:blip r:embed="rId8"/>
          <a:srcRect l="17124" t="16453" r="17572" b="16985"/>
          <a:stretch>
            <a:fillRect/>
          </a:stretch>
        </p:blipFill>
        <p:spPr bwMode="auto">
          <a:xfrm>
            <a:off x="7493886" y="3966846"/>
            <a:ext cx="3064510" cy="21450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5548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2F1F990-7DE8-AAAE-4023-F23D8127BCC4}"/>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6666F534-1862-1396-CE65-A61486E31613}"/>
              </a:ext>
            </a:extLst>
          </p:cNvPr>
          <p:cNvPicPr>
            <a:picLocks noChangeAspect="1"/>
          </p:cNvPicPr>
          <p:nvPr/>
        </p:nvPicPr>
        <p:blipFill rotWithShape="1">
          <a:blip r:embed="rId3"/>
          <a:srcRect l="39784" t="15883" r="39694" b="20764"/>
          <a:stretch>
            <a:fillRect/>
          </a:stretch>
        </p:blipFill>
        <p:spPr bwMode="auto">
          <a:xfrm>
            <a:off x="1036320" y="1461135"/>
            <a:ext cx="2535555" cy="1687830"/>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8ACF1CA3-E607-4BAB-30C1-EC584B7C4DB1}"/>
              </a:ext>
            </a:extLst>
          </p:cNvPr>
          <p:cNvPicPr>
            <a:picLocks noChangeAspect="1"/>
          </p:cNvPicPr>
          <p:nvPr/>
        </p:nvPicPr>
        <p:blipFill rotWithShape="1">
          <a:blip r:embed="rId4"/>
          <a:srcRect l="18828" t="15882" r="18954" b="20386"/>
          <a:stretch>
            <a:fillRect/>
          </a:stretch>
        </p:blipFill>
        <p:spPr bwMode="auto">
          <a:xfrm>
            <a:off x="4199539" y="1461135"/>
            <a:ext cx="2834640" cy="2052955"/>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EAD8E773-9937-0D23-A948-9825059271DB}"/>
              </a:ext>
            </a:extLst>
          </p:cNvPr>
          <p:cNvPicPr>
            <a:picLocks noChangeAspect="1"/>
          </p:cNvPicPr>
          <p:nvPr/>
        </p:nvPicPr>
        <p:blipFill rotWithShape="1">
          <a:blip r:embed="rId5"/>
          <a:srcRect l="19041" t="16262" r="18848" b="20576"/>
          <a:stretch>
            <a:fillRect/>
          </a:stretch>
        </p:blipFill>
        <p:spPr bwMode="auto">
          <a:xfrm>
            <a:off x="7661843" y="1393190"/>
            <a:ext cx="2687955" cy="2035810"/>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4700854F-1C8B-DAE8-4883-B7A303DDBA46}"/>
              </a:ext>
            </a:extLst>
          </p:cNvPr>
          <p:cNvPicPr>
            <a:picLocks noChangeAspect="1"/>
          </p:cNvPicPr>
          <p:nvPr/>
        </p:nvPicPr>
        <p:blipFill rotWithShape="1">
          <a:blip r:embed="rId6"/>
          <a:srcRect l="18827" t="16262" r="18741" b="21333"/>
          <a:stretch>
            <a:fillRect/>
          </a:stretch>
        </p:blipFill>
        <p:spPr bwMode="auto">
          <a:xfrm>
            <a:off x="889952" y="3955055"/>
            <a:ext cx="2828290" cy="2011045"/>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65952C91-F556-310A-07A5-EE39A50B827B}"/>
              </a:ext>
            </a:extLst>
          </p:cNvPr>
          <p:cNvPicPr>
            <a:picLocks noChangeAspect="1"/>
          </p:cNvPicPr>
          <p:nvPr/>
        </p:nvPicPr>
        <p:blipFill rotWithShape="1">
          <a:blip r:embed="rId7"/>
          <a:srcRect l="40102" t="16262" r="40013" b="20955"/>
          <a:stretch>
            <a:fillRect/>
          </a:stretch>
        </p:blipFill>
        <p:spPr bwMode="auto">
          <a:xfrm>
            <a:off x="4273768" y="3598184"/>
            <a:ext cx="2845435" cy="2724785"/>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AF1FCED5-C95E-22D4-0ECC-65B7084D35A1}"/>
              </a:ext>
            </a:extLst>
          </p:cNvPr>
          <p:cNvPicPr>
            <a:picLocks noChangeAspect="1"/>
          </p:cNvPicPr>
          <p:nvPr/>
        </p:nvPicPr>
        <p:blipFill rotWithShape="1">
          <a:blip r:embed="rId8"/>
          <a:srcRect l="19042" t="16451" r="19167" b="20947"/>
          <a:stretch>
            <a:fillRect/>
          </a:stretch>
        </p:blipFill>
        <p:spPr bwMode="auto">
          <a:xfrm>
            <a:off x="7674729" y="3735070"/>
            <a:ext cx="3627319" cy="2016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0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EE632B7-DD58-1F41-9790-834CF2E73D86}"/>
              </a:ext>
            </a:extLst>
          </p:cNvPr>
          <p:cNvSpPr>
            <a:spLocks noGrp="1"/>
          </p:cNvSpPr>
          <p:nvPr>
            <p:ph idx="1"/>
          </p:nvPr>
        </p:nvSpPr>
        <p:spPr/>
        <p:txBody>
          <a:bodyPr/>
          <a:lstStyle/>
          <a:p>
            <a:pPr algn="ctr"/>
            <a:r>
              <a:rPr lang="es-EC" b="1" dirty="0">
                <a:latin typeface="Arial" panose="020B0604020202020204" pitchFamily="34" charset="0"/>
                <a:cs typeface="Arial" panose="020B0604020202020204" pitchFamily="34" charset="0"/>
              </a:rPr>
              <a:t>COMPROMISOS ADQUIRIDOS 2024 </a:t>
            </a:r>
          </a:p>
        </p:txBody>
      </p:sp>
      <p:pic>
        <p:nvPicPr>
          <p:cNvPr id="4" name="Imagen 3">
            <a:extLst>
              <a:ext uri="{FF2B5EF4-FFF2-40B4-BE49-F238E27FC236}">
                <a16:creationId xmlns:a16="http://schemas.microsoft.com/office/drawing/2014/main" id="{17BEDF54-BB2F-8027-F428-D49F3E631AFE}"/>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2" name="Tabla 1">
            <a:extLst>
              <a:ext uri="{FF2B5EF4-FFF2-40B4-BE49-F238E27FC236}">
                <a16:creationId xmlns:a16="http://schemas.microsoft.com/office/drawing/2014/main" id="{E67D2F77-02EF-304F-98B7-43B5A920F18B}"/>
              </a:ext>
            </a:extLst>
          </p:cNvPr>
          <p:cNvGraphicFramePr>
            <a:graphicFrameLocks noGrp="1"/>
          </p:cNvGraphicFramePr>
          <p:nvPr>
            <p:extLst>
              <p:ext uri="{D42A27DB-BD31-4B8C-83A1-F6EECF244321}">
                <p14:modId xmlns:p14="http://schemas.microsoft.com/office/powerpoint/2010/main" val="4277182590"/>
              </p:ext>
            </p:extLst>
          </p:nvPr>
        </p:nvGraphicFramePr>
        <p:xfrm>
          <a:off x="1097280" y="2550660"/>
          <a:ext cx="9793326" cy="3562464"/>
        </p:xfrm>
        <a:graphic>
          <a:graphicData uri="http://schemas.openxmlformats.org/drawingml/2006/table">
            <a:tbl>
              <a:tblPr>
                <a:tableStyleId>{D7AC3CCA-C797-4891-BE02-D94E43425B78}</a:tableStyleId>
              </a:tblPr>
              <a:tblGrid>
                <a:gridCol w="595494">
                  <a:extLst>
                    <a:ext uri="{9D8B030D-6E8A-4147-A177-3AD203B41FA5}">
                      <a16:colId xmlns:a16="http://schemas.microsoft.com/office/drawing/2014/main" val="4161766816"/>
                    </a:ext>
                  </a:extLst>
                </a:gridCol>
                <a:gridCol w="3391740">
                  <a:extLst>
                    <a:ext uri="{9D8B030D-6E8A-4147-A177-3AD203B41FA5}">
                      <a16:colId xmlns:a16="http://schemas.microsoft.com/office/drawing/2014/main" val="3268211216"/>
                    </a:ext>
                  </a:extLst>
                </a:gridCol>
                <a:gridCol w="3806000">
                  <a:extLst>
                    <a:ext uri="{9D8B030D-6E8A-4147-A177-3AD203B41FA5}">
                      <a16:colId xmlns:a16="http://schemas.microsoft.com/office/drawing/2014/main" val="1163620125"/>
                    </a:ext>
                  </a:extLst>
                </a:gridCol>
                <a:gridCol w="2000092">
                  <a:extLst>
                    <a:ext uri="{9D8B030D-6E8A-4147-A177-3AD203B41FA5}">
                      <a16:colId xmlns:a16="http://schemas.microsoft.com/office/drawing/2014/main" val="537376189"/>
                    </a:ext>
                  </a:extLst>
                </a:gridCol>
              </a:tblGrid>
              <a:tr h="431396">
                <a:tc>
                  <a:txBody>
                    <a:bodyPr/>
                    <a:lstStyle/>
                    <a:p>
                      <a:pPr algn="ctr" fontAlgn="ctr">
                        <a:buNone/>
                      </a:pPr>
                      <a:r>
                        <a:rPr lang="es-EC" sz="700" b="1" u="none" strike="noStrike" dirty="0" err="1">
                          <a:effectLst/>
                          <a:latin typeface="Arial" panose="020B0604020202020204" pitchFamily="34" charset="0"/>
                          <a:cs typeface="Arial" panose="020B0604020202020204" pitchFamily="34" charset="0"/>
                        </a:rPr>
                        <a:t>Nº</a:t>
                      </a:r>
                      <a:r>
                        <a:rPr lang="es-EC" sz="700" b="1" u="none" strike="noStrike" dirty="0">
                          <a:effectLst/>
                          <a:latin typeface="Arial" panose="020B0604020202020204" pitchFamily="34" charset="0"/>
                          <a:cs typeface="Arial" panose="020B0604020202020204" pitchFamily="34" charset="0"/>
                        </a:rPr>
                        <a:t> </a:t>
                      </a:r>
                      <a:endParaRPr lang="es-EC" sz="700" b="1"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b="1" u="none" strike="noStrike" dirty="0">
                          <a:effectLst/>
                          <a:latin typeface="Arial" panose="020B0604020202020204" pitchFamily="34" charset="0"/>
                          <a:cs typeface="Arial" panose="020B0604020202020204" pitchFamily="34" charset="0"/>
                        </a:rPr>
                        <a:t>Sugerencias/Recomendaciones Ciudadanas</a:t>
                      </a:r>
                      <a:endParaRPr lang="es-EC" sz="700" b="1"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b="1" u="none" strike="noStrike" dirty="0">
                          <a:effectLst/>
                          <a:latin typeface="Arial" panose="020B0604020202020204" pitchFamily="34" charset="0"/>
                          <a:cs typeface="Arial" panose="020B0604020202020204" pitchFamily="34" charset="0"/>
                        </a:rPr>
                        <a:t>Acciones</a:t>
                      </a:r>
                      <a:endParaRPr lang="es-EC" sz="700" b="1"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b="1" u="none" strike="noStrike" dirty="0">
                          <a:effectLst/>
                          <a:latin typeface="Arial" panose="020B0604020202020204" pitchFamily="34" charset="0"/>
                          <a:cs typeface="Arial" panose="020B0604020202020204" pitchFamily="34" charset="0"/>
                        </a:rPr>
                        <a:t>Cumplidos </a:t>
                      </a:r>
                      <a:endParaRPr lang="es-EC" sz="700" b="1"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2706583047"/>
                  </a:ext>
                </a:extLst>
              </a:tr>
              <a:tr h="566627">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1</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a:effectLst/>
                          <a:latin typeface="Arial" panose="020B0604020202020204" pitchFamily="34" charset="0"/>
                          <a:cs typeface="Arial" panose="020B0604020202020204" pitchFamily="34" charset="0"/>
                        </a:rPr>
                        <a:t>Que se realice Cursos Vacacionales de Bomberos Junior en diferentes sectores, cabecera cantonal, y recintos aledaños </a:t>
                      </a:r>
                      <a:endParaRPr lang="es-ES" sz="700" b="0" i="0" u="none" strike="noStrike">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dirty="0">
                          <a:effectLst/>
                          <a:latin typeface="Arial" panose="020B0604020202020204" pitchFamily="34" charset="0"/>
                          <a:cs typeface="Arial" panose="020B0604020202020204" pitchFamily="34" charset="0"/>
                        </a:rPr>
                        <a:t>Se planifico y  se ejecuto los Cursos Vacacionales Bomberos Junior en Cabecera cantonal, Celica, San Vicente de Andoas.</a:t>
                      </a:r>
                      <a:endParaRPr lang="es-ES"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100%</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2063973771"/>
                  </a:ext>
                </a:extLst>
              </a:tr>
              <a:tr h="555074">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2</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a:effectLst/>
                          <a:latin typeface="Arial" panose="020B0604020202020204" pitchFamily="34" charset="0"/>
                          <a:cs typeface="Arial" panose="020B0604020202020204" pitchFamily="34" charset="0"/>
                        </a:rPr>
                        <a:t>Capacitar a los concejales/as sobre medidas de prevención de incendios, y se contemple labor Bomberil por un día </a:t>
                      </a:r>
                      <a:endParaRPr lang="es-ES" sz="700" b="0" i="0" u="none" strike="noStrike">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dirty="0">
                          <a:effectLst/>
                          <a:latin typeface="Arial" panose="020B0604020202020204" pitchFamily="34" charset="0"/>
                          <a:cs typeface="Arial" panose="020B0604020202020204" pitchFamily="34" charset="0"/>
                        </a:rPr>
                        <a:t>Capacitación sobre medidas de prevención de incendios, uso y manejo de extintores portátiles, uso y manejo de GLP, entre otros temas. </a:t>
                      </a:r>
                      <a:endParaRPr lang="es-ES"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Planificado </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2231112926"/>
                  </a:ext>
                </a:extLst>
              </a:tr>
              <a:tr h="984468">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3</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a:effectLst/>
                          <a:latin typeface="Arial" panose="020B0604020202020204" pitchFamily="34" charset="0"/>
                          <a:cs typeface="Arial" panose="020B0604020202020204" pitchFamily="34" charset="0"/>
                        </a:rPr>
                        <a:t>Realizar una capacitación sobre uso y manejo de extintores en los recintos, especialmente en el Recinto San Juan de Puerto Quito</a:t>
                      </a:r>
                      <a:endParaRPr lang="es-ES" sz="700" b="0" i="0" u="none" strike="noStrike">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dirty="0">
                          <a:effectLst/>
                          <a:latin typeface="Arial" panose="020B0604020202020204" pitchFamily="34" charset="0"/>
                          <a:cs typeface="Arial" panose="020B0604020202020204" pitchFamily="34" charset="0"/>
                        </a:rPr>
                        <a:t>Planificación y ejecución del taller sobre uso y manejo del Extintor Portátil contra incendios de PQS, en los recintos aledaños en marcha</a:t>
                      </a:r>
                      <a:endParaRPr lang="es-ES"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Planificado </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183549053"/>
                  </a:ext>
                </a:extLst>
              </a:tr>
              <a:tr h="503131">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4</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a:effectLst/>
                          <a:latin typeface="Arial" panose="020B0604020202020204" pitchFamily="34" charset="0"/>
                          <a:cs typeface="Arial" panose="020B0604020202020204" pitchFamily="34" charset="0"/>
                        </a:rPr>
                        <a:t>Apoyar en la limpieza de la Unidad Educativa en el recinto Simón Bolívar </a:t>
                      </a:r>
                      <a:endParaRPr lang="es-ES" sz="700" b="0" i="0" u="none" strike="noStrike">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dirty="0">
                          <a:effectLst/>
                          <a:latin typeface="Arial" panose="020B0604020202020204" pitchFamily="34" charset="0"/>
                          <a:cs typeface="Arial" panose="020B0604020202020204" pitchFamily="34" charset="0"/>
                        </a:rPr>
                        <a:t>Se limpio las canchas, veredas, aulas de la Unidad Educativa del Recinto Simón Bolívar </a:t>
                      </a:r>
                      <a:endParaRPr lang="es-ES"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100%</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2575634536"/>
                  </a:ext>
                </a:extLst>
              </a:tr>
              <a:tr h="521768">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5</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a:effectLst/>
                          <a:latin typeface="Arial" panose="020B0604020202020204" pitchFamily="34" charset="0"/>
                          <a:cs typeface="Arial" panose="020B0604020202020204" pitchFamily="34" charset="0"/>
                        </a:rPr>
                        <a:t>Se informe las fechas cuando se vayan a hacer convocatorias para el Curso de Bomberos Voluntarios,</a:t>
                      </a:r>
                      <a:endParaRPr lang="es-ES" sz="700" b="0" i="0" u="none" strike="noStrike">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l" fontAlgn="ctr">
                        <a:buNone/>
                      </a:pPr>
                      <a:r>
                        <a:rPr lang="es-ES" sz="700" u="none" strike="noStrike" dirty="0">
                          <a:effectLst/>
                          <a:latin typeface="Arial" panose="020B0604020202020204" pitchFamily="34" charset="0"/>
                          <a:cs typeface="Arial" panose="020B0604020202020204" pitchFamily="34" charset="0"/>
                        </a:rPr>
                        <a:t>Publicar por medios digitales, físicos, disponibles el inicio, realización finalización del Curso de Bomberos Voluntarios 2024 </a:t>
                      </a:r>
                      <a:endParaRPr lang="es-ES"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tc>
                  <a:txBody>
                    <a:bodyPr/>
                    <a:lstStyle/>
                    <a:p>
                      <a:pPr algn="ctr" fontAlgn="ctr">
                        <a:buNone/>
                      </a:pPr>
                      <a:r>
                        <a:rPr lang="es-EC" sz="700" u="none" strike="noStrike" dirty="0">
                          <a:effectLst/>
                          <a:latin typeface="Arial" panose="020B0604020202020204" pitchFamily="34" charset="0"/>
                          <a:cs typeface="Arial" panose="020B0604020202020204" pitchFamily="34" charset="0"/>
                        </a:rPr>
                        <a:t>90%</a:t>
                      </a:r>
                      <a:endParaRPr lang="es-EC" sz="700" b="0" i="0" u="none" strike="noStrike" dirty="0">
                        <a:solidFill>
                          <a:srgbClr val="000000"/>
                        </a:solidFill>
                        <a:effectLst/>
                        <a:latin typeface="Arial" panose="020B0604020202020204" pitchFamily="34" charset="0"/>
                        <a:cs typeface="Arial" panose="020B0604020202020204" pitchFamily="34" charset="0"/>
                      </a:endParaRPr>
                    </a:p>
                  </a:txBody>
                  <a:tcPr marL="6208" marR="6208" marT="6208" marB="0" anchor="ctr"/>
                </a:tc>
                <a:extLst>
                  <a:ext uri="{0D108BD9-81ED-4DB2-BD59-A6C34878D82A}">
                    <a16:rowId xmlns:a16="http://schemas.microsoft.com/office/drawing/2014/main" val="2646128728"/>
                  </a:ext>
                </a:extLst>
              </a:tr>
            </a:tbl>
          </a:graphicData>
        </a:graphic>
      </p:graphicFrame>
    </p:spTree>
    <p:extLst>
      <p:ext uri="{BB962C8B-B14F-4D97-AF65-F5344CB8AC3E}">
        <p14:creationId xmlns:p14="http://schemas.microsoft.com/office/powerpoint/2010/main" val="229319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E455D48-F9D4-08F8-06CB-CE93CD6819DD}"/>
              </a:ext>
            </a:extLst>
          </p:cNvPr>
          <p:cNvSpPr>
            <a:spLocks noGrp="1"/>
          </p:cNvSpPr>
          <p:nvPr>
            <p:ph idx="1"/>
          </p:nvPr>
        </p:nvSpPr>
        <p:spPr>
          <a:xfrm>
            <a:off x="1288416" y="1165860"/>
            <a:ext cx="10058400" cy="4023360"/>
          </a:xfrm>
        </p:spPr>
        <p:txBody>
          <a:bodyPr/>
          <a:lstStyle/>
          <a:p>
            <a:pPr algn="ctr"/>
            <a:r>
              <a:rPr lang="es-EC" b="1" dirty="0">
                <a:latin typeface="Arial" panose="020B0604020202020204" pitchFamily="34" charset="0"/>
                <a:cs typeface="Arial" panose="020B0604020202020204" pitchFamily="34" charset="0"/>
              </a:rPr>
              <a:t>EMERGENCIAS ATENDIDAS 2024 </a:t>
            </a:r>
          </a:p>
        </p:txBody>
      </p:sp>
      <p:pic>
        <p:nvPicPr>
          <p:cNvPr id="4" name="Imagen 3">
            <a:extLst>
              <a:ext uri="{FF2B5EF4-FFF2-40B4-BE49-F238E27FC236}">
                <a16:creationId xmlns:a16="http://schemas.microsoft.com/office/drawing/2014/main" id="{89F60550-323D-ED61-F109-2B63B23A47C8}"/>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E2B73D4B-8886-2A52-A232-025483D27B96}"/>
              </a:ext>
            </a:extLst>
          </p:cNvPr>
          <p:cNvPicPr>
            <a:picLocks noChangeAspect="1"/>
          </p:cNvPicPr>
          <p:nvPr/>
        </p:nvPicPr>
        <p:blipFill rotWithShape="1">
          <a:blip r:embed="rId3"/>
          <a:srcRect l="29146" t="13803" r="18080" b="13016"/>
          <a:stretch>
            <a:fillRect/>
          </a:stretch>
        </p:blipFill>
        <p:spPr bwMode="auto">
          <a:xfrm>
            <a:off x="593726" y="2211387"/>
            <a:ext cx="5280660" cy="3883025"/>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4EDF53B9-5D14-E9C4-1EA2-BE2E8FBBA1E4}"/>
              </a:ext>
            </a:extLst>
          </p:cNvPr>
          <p:cNvPicPr>
            <a:picLocks noChangeAspect="1"/>
          </p:cNvPicPr>
          <p:nvPr/>
        </p:nvPicPr>
        <p:blipFill rotWithShape="1">
          <a:blip r:embed="rId4"/>
          <a:srcRect l="30216" t="10211" r="12112" b="14522"/>
          <a:stretch>
            <a:fillRect/>
          </a:stretch>
        </p:blipFill>
        <p:spPr bwMode="auto">
          <a:xfrm>
            <a:off x="6492240" y="2211386"/>
            <a:ext cx="5280660" cy="38830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7441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1BB0F34-71DF-C311-529C-B785409325E9}"/>
              </a:ext>
            </a:extLst>
          </p:cNvPr>
          <p:cNvSpPr>
            <a:spLocks noGrp="1"/>
          </p:cNvSpPr>
          <p:nvPr>
            <p:ph idx="1"/>
          </p:nvPr>
        </p:nvSpPr>
        <p:spPr>
          <a:xfrm>
            <a:off x="1097280" y="1239944"/>
            <a:ext cx="10058400" cy="4023360"/>
          </a:xfrm>
        </p:spPr>
        <p:txBody>
          <a:bodyPr/>
          <a:lstStyle/>
          <a:p>
            <a:pPr lvl="8"/>
            <a:r>
              <a:rPr lang="es-EC" sz="2000" b="1" dirty="0">
                <a:latin typeface="Arial" panose="020B0604020202020204" pitchFamily="34" charset="0"/>
                <a:cs typeface="Arial" panose="020B0604020202020204" pitchFamily="34" charset="0"/>
              </a:rPr>
              <a:t>PREGUNTAS REALIZADAS POR LA CIUDADANIA </a:t>
            </a:r>
          </a:p>
          <a:p>
            <a:r>
              <a:rPr lang="es-ES" sz="1400" b="1" dirty="0">
                <a:latin typeface="Arial" panose="020B0604020202020204" pitchFamily="34" charset="0"/>
                <a:cs typeface="Arial" panose="020B0604020202020204" pitchFamily="34" charset="0"/>
              </a:rPr>
              <a:t>I. Sra. Diana Carolina Chuquin, usuaria de la institución, realiza, las siguientes preguntas:</a:t>
            </a:r>
            <a:endParaRPr lang="es-EC" sz="1400" dirty="0">
              <a:latin typeface="Arial" panose="020B0604020202020204" pitchFamily="34" charset="0"/>
              <a:cs typeface="Arial" panose="020B0604020202020204" pitchFamily="34" charset="0"/>
            </a:endParaRPr>
          </a:p>
          <a:p>
            <a:pPr marL="0" lvl="0" indent="0">
              <a:buNone/>
            </a:pPr>
            <a:r>
              <a:rPr lang="es-ES" sz="1400" b="1" dirty="0">
                <a:latin typeface="Arial" panose="020B0604020202020204" pitchFamily="34" charset="0"/>
                <a:cs typeface="Arial" panose="020B0604020202020204" pitchFamily="34" charset="0"/>
              </a:rPr>
              <a:t>1. ¿Cuál es el presupuesto anual 2024? </a:t>
            </a:r>
            <a:endParaRPr lang="es-EC" sz="1400" dirty="0">
              <a:latin typeface="Arial" panose="020B0604020202020204" pitchFamily="34" charset="0"/>
              <a:cs typeface="Arial" panose="020B0604020202020204" pitchFamily="34" charset="0"/>
            </a:endParaRPr>
          </a:p>
          <a:p>
            <a:pPr algn="ctr"/>
            <a:endParaRPr lang="es-EC" dirty="0">
              <a:latin typeface="Arial" panose="020B0604020202020204" pitchFamily="34" charset="0"/>
              <a:cs typeface="Arial" panose="020B0604020202020204" pitchFamily="34" charset="0"/>
            </a:endParaRPr>
          </a:p>
          <a:p>
            <a:pPr algn="ctr"/>
            <a:endParaRPr lang="es-EC"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B373A769-3348-C470-A4F7-4C30C9366722}"/>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DED37D3C-813A-B7C0-BB3B-CC51FC297D94}"/>
              </a:ext>
            </a:extLst>
          </p:cNvPr>
          <p:cNvPicPr>
            <a:picLocks noChangeAspect="1"/>
          </p:cNvPicPr>
          <p:nvPr/>
        </p:nvPicPr>
        <p:blipFill rotWithShape="1">
          <a:blip r:embed="rId3"/>
          <a:srcRect l="13129" t="23045" r="21726" b="6946"/>
          <a:stretch>
            <a:fillRect/>
          </a:stretch>
        </p:blipFill>
        <p:spPr bwMode="auto">
          <a:xfrm>
            <a:off x="1036320" y="2493494"/>
            <a:ext cx="10119360" cy="36672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9923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6E7B479-D251-F6CD-A00D-9EA8E01778D0}"/>
              </a:ext>
            </a:extLst>
          </p:cNvPr>
          <p:cNvSpPr>
            <a:spLocks noGrp="1"/>
          </p:cNvSpPr>
          <p:nvPr>
            <p:ph idx="1"/>
          </p:nvPr>
        </p:nvSpPr>
        <p:spPr>
          <a:xfrm>
            <a:off x="969579" y="988484"/>
            <a:ext cx="10058400" cy="5080846"/>
          </a:xfrm>
        </p:spPr>
        <p:txBody>
          <a:bodyPr>
            <a:normAutofit fontScale="25000" lnSpcReduction="20000"/>
          </a:bodyPr>
          <a:lstStyle/>
          <a:p>
            <a:pPr lvl="0"/>
            <a:r>
              <a:rPr lang="es-ES" sz="7200" b="1" dirty="0">
                <a:latin typeface="Arial" panose="020B0604020202020204" pitchFamily="34" charset="0"/>
                <a:cs typeface="Arial" panose="020B0604020202020204" pitchFamily="34" charset="0"/>
              </a:rPr>
              <a:t>2. ¿Cuáles son los trabajos realizados en el año 2024?</a:t>
            </a:r>
            <a:endParaRPr lang="es-EC" sz="7200" dirty="0">
              <a:latin typeface="Arial" panose="020B0604020202020204" pitchFamily="34" charset="0"/>
              <a:cs typeface="Arial" panose="020B0604020202020204" pitchFamily="34" charset="0"/>
            </a:endParaRPr>
          </a:p>
          <a:p>
            <a:r>
              <a:rPr lang="es-ES" sz="7200" b="1" dirty="0">
                <a:latin typeface="Arial" panose="020B0604020202020204" pitchFamily="34" charset="0"/>
                <a:cs typeface="Arial" panose="020B0604020202020204" pitchFamily="34" charset="0"/>
              </a:rPr>
              <a:t>Respuesta: </a:t>
            </a:r>
            <a:r>
              <a:rPr lang="es-ES" sz="7200" dirty="0">
                <a:latin typeface="Arial" panose="020B0604020202020204" pitchFamily="34" charset="0"/>
                <a:cs typeface="Arial" panose="020B0604020202020204" pitchFamily="34" charset="0"/>
              </a:rPr>
              <a:t> </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Durante el año 2024, se realizaron varias actividades teniendo en cuenta las siguientes:</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Capacitaciones sobre Rescate y Evacuación,</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Primeros Auxilios Básicos,</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Uso y manejo del extintor Portátil, </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Prevención de Incendios,</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Uso y Manejo correcto del Gas Licuado de Petróleo,</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Como actuar en desastres naturales.</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Esta capacitación fue impartida a nivel cantonal a un total de 116 personas tanto a nivel de la cabecera cantonal como en los recintos.</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Se doto de agua potable a los Barrios Divina Misericordia, San Juan III, Recinto Simón Bolívar km 122, escuelas y colegios de la cabecera cantonal.</a:t>
            </a:r>
            <a:endParaRPr lang="es-EC"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Se atendieron 212 emergencias de diferentes tipos como conatos de incendios, incendios estructurales, rescate de animales silvestres, apoyo con taquero a barrios altos de la ciudad, se apoyó con una autobomba en los Incendios Forestales en la ciudad de Quito.</a:t>
            </a:r>
            <a:endParaRPr lang="es-EC" sz="7200" dirty="0">
              <a:latin typeface="Arial" panose="020B0604020202020204" pitchFamily="34" charset="0"/>
              <a:cs typeface="Arial" panose="020B0604020202020204" pitchFamily="34" charset="0"/>
            </a:endParaRPr>
          </a:p>
          <a:p>
            <a:endParaRPr lang="es-EC"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F984A4D0-20AC-8D1B-2943-FA520D66B582}"/>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4627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D69CD0-3E4F-CA15-7401-11692EFFC626}"/>
              </a:ext>
            </a:extLst>
          </p:cNvPr>
          <p:cNvSpPr>
            <a:spLocks noGrp="1"/>
          </p:cNvSpPr>
          <p:nvPr>
            <p:ph idx="1"/>
          </p:nvPr>
        </p:nvSpPr>
        <p:spPr>
          <a:xfrm>
            <a:off x="1097280" y="1177290"/>
            <a:ext cx="10058400" cy="4691804"/>
          </a:xfrm>
        </p:spPr>
        <p:txBody>
          <a:bodyPr/>
          <a:lstStyle/>
          <a:p>
            <a:pPr lvl="0"/>
            <a:r>
              <a:rPr lang="es-ES" b="1" dirty="0"/>
              <a:t>3. ¿Cuántas emergencias y que tipo fueron realizadas en el año 2024?</a:t>
            </a:r>
            <a:endParaRPr lang="es-EC" dirty="0"/>
          </a:p>
          <a:p>
            <a:pPr lvl="0"/>
            <a:r>
              <a:rPr lang="es-ES" b="1" dirty="0"/>
              <a:t>Respuesta: </a:t>
            </a:r>
            <a:endParaRPr lang="es-EC" dirty="0"/>
          </a:p>
          <a:p>
            <a:r>
              <a:rPr lang="es-ES" dirty="0"/>
              <a:t>Durante el año 2024 se atendieron las siguientes emergencias:</a:t>
            </a:r>
            <a:endParaRPr lang="es-EC" dirty="0"/>
          </a:p>
          <a:p>
            <a:pPr marL="0" indent="0">
              <a:buNone/>
            </a:pPr>
            <a:endParaRPr lang="es-EC" dirty="0"/>
          </a:p>
        </p:txBody>
      </p:sp>
      <p:pic>
        <p:nvPicPr>
          <p:cNvPr id="4" name="Imagen 3">
            <a:extLst>
              <a:ext uri="{FF2B5EF4-FFF2-40B4-BE49-F238E27FC236}">
                <a16:creationId xmlns:a16="http://schemas.microsoft.com/office/drawing/2014/main" id="{4AD4785B-F292-F80F-0E8D-E84D307455A3}"/>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B0E64DB0-6994-A54B-1A7B-A466D371ECD7}"/>
              </a:ext>
            </a:extLst>
          </p:cNvPr>
          <p:cNvPicPr>
            <a:picLocks noChangeAspect="1"/>
          </p:cNvPicPr>
          <p:nvPr/>
        </p:nvPicPr>
        <p:blipFill rotWithShape="1">
          <a:blip r:embed="rId3"/>
          <a:srcRect l="29146" t="13803" r="18080" b="13016"/>
          <a:stretch>
            <a:fillRect/>
          </a:stretch>
        </p:blipFill>
        <p:spPr bwMode="auto">
          <a:xfrm>
            <a:off x="1196022" y="2413317"/>
            <a:ext cx="4899978" cy="3884613"/>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B778E0DF-A2BC-436F-71B0-41324510436D}"/>
              </a:ext>
            </a:extLst>
          </p:cNvPr>
          <p:cNvPicPr>
            <a:picLocks noChangeAspect="1"/>
          </p:cNvPicPr>
          <p:nvPr/>
        </p:nvPicPr>
        <p:blipFill rotWithShape="1">
          <a:blip r:embed="rId4"/>
          <a:srcRect l="30216" t="10211" r="12112" b="14522"/>
          <a:stretch>
            <a:fillRect/>
          </a:stretch>
        </p:blipFill>
        <p:spPr bwMode="auto">
          <a:xfrm>
            <a:off x="6194742" y="2413316"/>
            <a:ext cx="5699760" cy="38846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97027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53C0F55-866F-30C9-9921-F819208C39A3}"/>
              </a:ext>
            </a:extLst>
          </p:cNvPr>
          <p:cNvSpPr>
            <a:spLocks noGrp="1"/>
          </p:cNvSpPr>
          <p:nvPr>
            <p:ph idx="1"/>
          </p:nvPr>
        </p:nvSpPr>
        <p:spPr>
          <a:xfrm>
            <a:off x="1097280" y="1965960"/>
            <a:ext cx="10058400" cy="3903134"/>
          </a:xfrm>
        </p:spPr>
        <p:txBody>
          <a:bodyPr/>
          <a:lstStyle/>
          <a:p>
            <a:pPr lvl="0"/>
            <a:r>
              <a:rPr lang="es-ES" b="1" dirty="0"/>
              <a:t>4. </a:t>
            </a:r>
            <a:r>
              <a:rPr lang="es-ES" b="1" dirty="0">
                <a:latin typeface="Arial" panose="020B0604020202020204" pitchFamily="34" charset="0"/>
                <a:cs typeface="Arial" panose="020B0604020202020204" pitchFamily="34" charset="0"/>
              </a:rPr>
              <a:t>¿Con cuánto de personal cuenta el Cuerpo de Bomberos?</a:t>
            </a:r>
            <a:endParaRPr lang="es-EC"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 Respuesta</a:t>
            </a:r>
            <a:r>
              <a:rPr lang="es-ES" dirty="0">
                <a:latin typeface="Arial" panose="020B0604020202020204" pitchFamily="34" charset="0"/>
                <a:cs typeface="Arial" panose="020B0604020202020204" pitchFamily="34" charset="0"/>
              </a:rPr>
              <a:t>:</a:t>
            </a:r>
            <a:endParaRPr lang="es-EC"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Al momento el Cuerpo de Bomberos cuenta con 11 personas de planta, también se cuenta con personal con contratos civiles profesionales en un total de 2 personas.</a:t>
            </a:r>
            <a:endParaRPr lang="es-EC"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Somos 3 del área administrativa, 8 del área operativa.</a:t>
            </a:r>
            <a:endParaRPr lang="es-EC" dirty="0">
              <a:latin typeface="Arial" panose="020B0604020202020204" pitchFamily="34" charset="0"/>
              <a:cs typeface="Arial" panose="020B0604020202020204" pitchFamily="34" charset="0"/>
            </a:endParaRPr>
          </a:p>
          <a:p>
            <a:endParaRPr lang="es-EC" dirty="0"/>
          </a:p>
        </p:txBody>
      </p:sp>
      <p:pic>
        <p:nvPicPr>
          <p:cNvPr id="4" name="Imagen 3">
            <a:extLst>
              <a:ext uri="{FF2B5EF4-FFF2-40B4-BE49-F238E27FC236}">
                <a16:creationId xmlns:a16="http://schemas.microsoft.com/office/drawing/2014/main" id="{AC9F90E4-6A55-3185-CEB9-F10BD9DE01C8}"/>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99674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E37D77-4795-9E83-DC2F-9CB7708ABCBF}"/>
              </a:ext>
            </a:extLst>
          </p:cNvPr>
          <p:cNvSpPr>
            <a:spLocks noGrp="1"/>
          </p:cNvSpPr>
          <p:nvPr>
            <p:ph idx="1"/>
          </p:nvPr>
        </p:nvSpPr>
        <p:spPr>
          <a:xfrm>
            <a:off x="1062990" y="1042882"/>
            <a:ext cx="10504170" cy="5060738"/>
          </a:xfrm>
        </p:spPr>
        <p:txBody>
          <a:bodyPr>
            <a:noAutofit/>
          </a:bodyPr>
          <a:lstStyle/>
          <a:p>
            <a:pPr lvl="0"/>
            <a:r>
              <a:rPr lang="es-ES" sz="1600" b="1" dirty="0">
                <a:latin typeface="Arial" panose="020B0604020202020204" pitchFamily="34" charset="0"/>
                <a:cs typeface="Arial" panose="020B0604020202020204" pitchFamily="34" charset="0"/>
              </a:rPr>
              <a:t>5. ¿Cuál es el proceso a seguir para la emisión de permisos de funcionamiento?</a:t>
            </a:r>
            <a:endParaRPr lang="es-EC"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Para la emisión de los permisos de funcionamiento el proceso a seguir son las siguientes, dependiendo siempre del tipo de giro comercial con que cada usuario cuenta, es así que en caso de locales comerciales deben realizar el siguiente proceso:</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El usuario deberá llegar a Tesorería donde debe adquirir una solicitud de inspección,</a:t>
            </a:r>
            <a:endParaRPr lang="es-EC" sz="1600" dirty="0">
              <a:latin typeface="Arial" panose="020B0604020202020204" pitchFamily="34" charset="0"/>
              <a:cs typeface="Arial" panose="020B0604020202020204" pitchFamily="34" charset="0"/>
            </a:endParaRPr>
          </a:p>
          <a:p>
            <a:pPr lvl="0" algn="just"/>
            <a:r>
              <a:rPr lang="es-ES" sz="1600" dirty="0">
                <a:latin typeface="Arial" panose="020B0604020202020204" pitchFamily="34" charset="0"/>
                <a:cs typeface="Arial" panose="020B0604020202020204" pitchFamily="34" charset="0"/>
              </a:rPr>
              <a:t>El inspector designado realiza la inspección correspondiente, en caso de ser aprobada, el usuario debe acercarse a Tesorería para retirar el permiso correspondiente, en caso de ser negativa la inspección, el usuario deberá completar lo solicitado por el inspector y debe realizarse de nuevo la inspección, y se aprueba, para ello deberán adjuntar lo siguiente: si es renovación, copia de cedula y votación actualizada, copia del permiso de funcionamiento de Bomberos del año anterior, copia de impuesto predial del año vigente, copia del RUC o RISE, y en caso de locales grandes, una copia del Plan de Contingencia.</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Se emite el permiso de funcionamiento que rige por todo el ejercicio fiscal vigente,</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Se extiende el correspondiente recibo.</a:t>
            </a:r>
            <a:endParaRPr lang="es-EC"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Los permisos de funcionamiento de Fabricas, industrias, y otros especiales, tienen el mismo tratamiento de lo antes señalado.</a:t>
            </a:r>
            <a:endParaRPr lang="es-EC"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Para casos como Visto Bueno de Planos Arquitectónico, igualmente el usuario debe de adquirir una solicitud de Visto Bueno de Planos, debe adjuntar los planos arquitectónicos completos para ser sellados, se emite el Permiso de Construcción, y el correspondiente recibo. Como requisitos debe de traer copia de cedula del propietario de la construcción. </a:t>
            </a:r>
            <a:endParaRPr lang="es-EC" sz="1600" dirty="0">
              <a:latin typeface="Arial" panose="020B0604020202020204" pitchFamily="34" charset="0"/>
              <a:cs typeface="Arial" panose="020B0604020202020204" pitchFamily="34" charset="0"/>
            </a:endParaRPr>
          </a:p>
          <a:p>
            <a:endParaRPr lang="es-EC" sz="1600" dirty="0"/>
          </a:p>
        </p:txBody>
      </p:sp>
      <p:pic>
        <p:nvPicPr>
          <p:cNvPr id="4" name="Imagen 3">
            <a:extLst>
              <a:ext uri="{FF2B5EF4-FFF2-40B4-BE49-F238E27FC236}">
                <a16:creationId xmlns:a16="http://schemas.microsoft.com/office/drawing/2014/main" id="{465ECD1D-2178-42E4-7B3D-CBEFED7B2FC4}"/>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4496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3284612-5BBF-1C04-3305-C2EC2E54D438}"/>
              </a:ext>
            </a:extLst>
          </p:cNvPr>
          <p:cNvSpPr>
            <a:spLocks noGrp="1"/>
          </p:cNvSpPr>
          <p:nvPr>
            <p:ph idx="1"/>
          </p:nvPr>
        </p:nvSpPr>
        <p:spPr>
          <a:xfrm>
            <a:off x="1066800" y="1271482"/>
            <a:ext cx="10058400" cy="4912148"/>
          </a:xfrm>
        </p:spPr>
        <p:txBody>
          <a:bodyPr>
            <a:normAutofit fontScale="25000" lnSpcReduction="20000"/>
          </a:bodyPr>
          <a:lstStyle/>
          <a:p>
            <a:pPr algn="ctr"/>
            <a:r>
              <a:rPr lang="es-EC" b="1" dirty="0">
                <a:latin typeface="Arial" panose="020B0604020202020204" pitchFamily="34" charset="0"/>
                <a:cs typeface="Arial" panose="020B0604020202020204" pitchFamily="34" charset="0"/>
              </a:rPr>
              <a:t>PREGUNTAS DE LA CIUDADANIA 2024 </a:t>
            </a:r>
          </a:p>
          <a:p>
            <a:r>
              <a:rPr lang="es-ES" sz="5600" b="1" dirty="0">
                <a:latin typeface="Arial" panose="020B0604020202020204" pitchFamily="34" charset="0"/>
                <a:cs typeface="Arial" panose="020B0604020202020204" pitchFamily="34" charset="0"/>
              </a:rPr>
              <a:t>II. Sra. Sonia Bedón, representante del Barrio San Juan III, realiza las siguientes preguntas: </a:t>
            </a:r>
            <a:endParaRPr lang="es-EC" sz="5600" dirty="0">
              <a:latin typeface="Arial" panose="020B0604020202020204" pitchFamily="34" charset="0"/>
              <a:cs typeface="Arial" panose="020B0604020202020204" pitchFamily="34" charset="0"/>
            </a:endParaRPr>
          </a:p>
          <a:p>
            <a:pPr lvl="0"/>
            <a:r>
              <a:rPr lang="es-ES" sz="5600" b="1" dirty="0">
                <a:latin typeface="Arial" panose="020B0604020202020204" pitchFamily="34" charset="0"/>
                <a:cs typeface="Arial" panose="020B0604020202020204" pitchFamily="34" charset="0"/>
              </a:rPr>
              <a:t>1. ¿Cuáles fueron los ingresos de la institución e inversión en obras o actividades realizadas durante el año 2024?</a:t>
            </a:r>
          </a:p>
          <a:p>
            <a:r>
              <a:rPr lang="es-ES" sz="5600" dirty="0">
                <a:latin typeface="Arial" panose="020B0604020202020204" pitchFamily="34" charset="0"/>
                <a:cs typeface="Arial" panose="020B0604020202020204" pitchFamily="34" charset="0"/>
              </a:rPr>
              <a:t>En el año 2024 los ingresos reales que se percibió a nombre del Cuerpo de Bomberos fueron las siguientes:</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Por permiso de Funcionamiento de todo tipo el valor de $20924,67</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Por la contribución de los usuarios quienes tenemos medidor, valor cobrado por parte de la Empresa Eléctrica Quito S.A, el valor de $210695,85</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Por la contribución del 0,15x1000 por parte de los propietarios de los predios urbanos y rurales, el valor de $115619,40</a:t>
            </a:r>
            <a:endParaRPr lang="es-EC" sz="5600" dirty="0">
              <a:latin typeface="Arial" panose="020B0604020202020204" pitchFamily="34" charset="0"/>
              <a:cs typeface="Arial" panose="020B0604020202020204" pitchFamily="34" charset="0"/>
            </a:endParaRPr>
          </a:p>
          <a:p>
            <a:r>
              <a:rPr lang="es-ES" sz="5600" dirty="0">
                <a:latin typeface="Arial" panose="020B0604020202020204" pitchFamily="34" charset="0"/>
                <a:cs typeface="Arial" panose="020B0604020202020204" pitchFamily="34" charset="0"/>
              </a:rPr>
              <a:t>Dando un total recaudado de $ 347239.92</a:t>
            </a:r>
            <a:endParaRPr lang="es-EC" sz="5600" dirty="0">
              <a:latin typeface="Arial" panose="020B0604020202020204" pitchFamily="34" charset="0"/>
              <a:cs typeface="Arial" panose="020B0604020202020204" pitchFamily="34" charset="0"/>
            </a:endParaRPr>
          </a:p>
          <a:p>
            <a:r>
              <a:rPr lang="es-ES" sz="5600" dirty="0">
                <a:latin typeface="Arial" panose="020B0604020202020204" pitchFamily="34" charset="0"/>
                <a:cs typeface="Arial" panose="020B0604020202020204" pitchFamily="34" charset="0"/>
              </a:rPr>
              <a:t>De los cuales se ha hecho el gasto de $207340,53</a:t>
            </a:r>
            <a:endParaRPr lang="es-EC" sz="5600" dirty="0">
              <a:latin typeface="Arial" panose="020B0604020202020204" pitchFamily="34" charset="0"/>
              <a:cs typeface="Arial" panose="020B0604020202020204" pitchFamily="34" charset="0"/>
            </a:endParaRPr>
          </a:p>
          <a:p>
            <a:r>
              <a:rPr lang="es-ES" sz="5600" dirty="0">
                <a:latin typeface="Arial" panose="020B0604020202020204" pitchFamily="34" charset="0"/>
                <a:cs typeface="Arial" panose="020B0604020202020204" pitchFamily="34" charset="0"/>
              </a:rPr>
              <a:t>Es importante mencionar que desde años anteriores se mantiene unos saldos considerados como Fondos de Autogestión que suman un valor aproximado de $468044,96, la cual está destinada para la realización de proyectos de inversión.</a:t>
            </a:r>
            <a:endParaRPr lang="es-EC" sz="5600" dirty="0">
              <a:latin typeface="Arial" panose="020B0604020202020204" pitchFamily="34" charset="0"/>
              <a:cs typeface="Arial" panose="020B0604020202020204" pitchFamily="34" charset="0"/>
            </a:endParaRPr>
          </a:p>
          <a:p>
            <a:r>
              <a:rPr lang="es-ES" sz="5600" dirty="0">
                <a:latin typeface="Arial" panose="020B0604020202020204" pitchFamily="34" charset="0"/>
                <a:cs typeface="Arial" panose="020B0604020202020204" pitchFamily="34" charset="0"/>
              </a:rPr>
              <a:t>En el año 2024, se ha realizado varias actividades en bien de la ciudadanía tales como:</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Curso Vacacional de Bomberos Junior en Célica, </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Taller de Uso y manejo de Extintores portátiles a empresas, instituciones públicas, y otros. </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Taller de como actuar ante eventos adversos en escuelas, colegios. </a:t>
            </a:r>
            <a:endParaRPr lang="es-EC" sz="5600" dirty="0">
              <a:latin typeface="Arial" panose="020B0604020202020204" pitchFamily="34" charset="0"/>
              <a:cs typeface="Arial" panose="020B0604020202020204" pitchFamily="34" charset="0"/>
            </a:endParaRPr>
          </a:p>
          <a:p>
            <a:pPr lvl="0"/>
            <a:r>
              <a:rPr lang="es-ES" sz="5600" dirty="0">
                <a:latin typeface="Arial" panose="020B0604020202020204" pitchFamily="34" charset="0"/>
                <a:cs typeface="Arial" panose="020B0604020202020204" pitchFamily="34" charset="0"/>
              </a:rPr>
              <a:t>- Dotación de agua a escuelas, colegios, barrios altos de la cabecera cantonal, a organizaciones locales, entre otros. </a:t>
            </a:r>
            <a:endParaRPr lang="es-EC" sz="5600" dirty="0">
              <a:latin typeface="Arial" panose="020B0604020202020204" pitchFamily="34" charset="0"/>
              <a:cs typeface="Arial" panose="020B0604020202020204" pitchFamily="34" charset="0"/>
            </a:endParaRPr>
          </a:p>
          <a:p>
            <a:r>
              <a:rPr lang="es-ES" dirty="0"/>
              <a:t> </a:t>
            </a:r>
            <a:endParaRPr lang="es-EC" dirty="0"/>
          </a:p>
          <a:p>
            <a:pPr lvl="0"/>
            <a:endParaRPr lang="es-EC" dirty="0"/>
          </a:p>
          <a:p>
            <a:pPr algn="just"/>
            <a:endParaRPr lang="es-EC" b="1"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280F446E-B7DE-3B39-F255-8EB3B8FFD484}"/>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94285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C8C05CF-D3EE-00FA-D3E4-8465670328F4}"/>
              </a:ext>
            </a:extLst>
          </p:cNvPr>
          <p:cNvSpPr>
            <a:spLocks noGrp="1"/>
          </p:cNvSpPr>
          <p:nvPr>
            <p:ph idx="1"/>
          </p:nvPr>
        </p:nvSpPr>
        <p:spPr>
          <a:xfrm>
            <a:off x="1097280" y="1200150"/>
            <a:ext cx="10058400" cy="4668944"/>
          </a:xfrm>
        </p:spPr>
        <p:txBody>
          <a:bodyPr>
            <a:normAutofit lnSpcReduction="10000"/>
          </a:bodyPr>
          <a:lstStyle/>
          <a:p>
            <a:pPr lvl="0"/>
            <a:r>
              <a:rPr lang="es-ES" b="1" dirty="0"/>
              <a:t>2. </a:t>
            </a:r>
            <a:r>
              <a:rPr lang="es-ES" b="1" dirty="0">
                <a:latin typeface="Arial" panose="020B0604020202020204" pitchFamily="34" charset="0"/>
                <a:cs typeface="Arial" panose="020B0604020202020204" pitchFamily="34" charset="0"/>
              </a:rPr>
              <a:t>¿Cuáles han sido los alcances con la comunidad en aspectos de prevención de riesgos?</a:t>
            </a:r>
            <a:endParaRPr lang="es-EC"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Respuesta: </a:t>
            </a:r>
            <a:endParaRPr lang="es-EC" dirty="0">
              <a:latin typeface="Arial" panose="020B0604020202020204" pitchFamily="34" charset="0"/>
              <a:cs typeface="Arial" panose="020B0604020202020204" pitchFamily="34" charset="0"/>
            </a:endParaRPr>
          </a:p>
          <a:p>
            <a:pPr algn="just"/>
            <a:r>
              <a:rPr lang="es-ES" dirty="0">
                <a:latin typeface="Arial" panose="020B0604020202020204" pitchFamily="34" charset="0"/>
                <a:cs typeface="Arial" panose="020B0604020202020204" pitchFamily="34" charset="0"/>
              </a:rPr>
              <a:t>En el área de prevención de riesgos se ha realizado varias capacitaciones en los siguientes temas:</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Rescate y evacuación,</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Primeros Auxilios Básicos,</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Uso y manejo de extintores Portátiles,</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Prevención de incendios,</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Uso y Manejo correcto del GLP,</a:t>
            </a:r>
            <a:endParaRPr lang="es-EC" dirty="0">
              <a:latin typeface="Arial" panose="020B0604020202020204" pitchFamily="34" charset="0"/>
              <a:cs typeface="Arial" panose="020B0604020202020204" pitchFamily="34" charset="0"/>
            </a:endParaRPr>
          </a:p>
          <a:p>
            <a:pPr lvl="0"/>
            <a:r>
              <a:rPr lang="es-ES" dirty="0">
                <a:latin typeface="Arial" panose="020B0604020202020204" pitchFamily="34" charset="0"/>
                <a:cs typeface="Arial" panose="020B0604020202020204" pitchFamily="34" charset="0"/>
              </a:rPr>
              <a:t>- Como actuar en desastres naturales.</a:t>
            </a:r>
          </a:p>
          <a:p>
            <a:pPr lvl="0"/>
            <a:r>
              <a:rPr lang="es-ES" dirty="0">
                <a:latin typeface="Arial" panose="020B0604020202020204" pitchFamily="34" charset="0"/>
                <a:cs typeface="Arial" panose="020B0604020202020204" pitchFamily="34" charset="0"/>
              </a:rPr>
              <a:t>- Entre otros </a:t>
            </a:r>
            <a:endParaRPr lang="es-EC" dirty="0">
              <a:latin typeface="Arial" panose="020B0604020202020204" pitchFamily="34" charset="0"/>
              <a:cs typeface="Arial" panose="020B0604020202020204" pitchFamily="34" charset="0"/>
            </a:endParaRPr>
          </a:p>
          <a:p>
            <a:endParaRPr lang="es-EC" dirty="0"/>
          </a:p>
        </p:txBody>
      </p:sp>
      <p:pic>
        <p:nvPicPr>
          <p:cNvPr id="4" name="Imagen 3">
            <a:extLst>
              <a:ext uri="{FF2B5EF4-FFF2-40B4-BE49-F238E27FC236}">
                <a16:creationId xmlns:a16="http://schemas.microsoft.com/office/drawing/2014/main" id="{38B776D5-C538-2E7B-24B4-800F2F3C31E1}"/>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05910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F7A8917-3EAF-AAA1-581B-D32B1D2A6027}"/>
              </a:ext>
            </a:extLst>
          </p:cNvPr>
          <p:cNvSpPr>
            <a:spLocks noGrp="1"/>
          </p:cNvSpPr>
          <p:nvPr>
            <p:ph idx="1"/>
          </p:nvPr>
        </p:nvSpPr>
        <p:spPr>
          <a:xfrm>
            <a:off x="1066800" y="1102784"/>
            <a:ext cx="10058400" cy="4463626"/>
          </a:xfrm>
        </p:spPr>
        <p:txBody>
          <a:bodyPr/>
          <a:lstStyle/>
          <a:p>
            <a:pPr algn="ctr"/>
            <a:r>
              <a:rPr lang="es-EC" b="1" dirty="0">
                <a:latin typeface="Arial" panose="020B0604020202020204" pitchFamily="34" charset="0"/>
                <a:cs typeface="Arial" panose="020B0604020202020204" pitchFamily="34" charset="0"/>
              </a:rPr>
              <a:t>PREGUNTAS DE LA CIUDADANIA POR REDES SOCIALES </a:t>
            </a:r>
          </a:p>
          <a:p>
            <a:pPr lvl="0"/>
            <a:r>
              <a:rPr lang="es-ES" b="1" dirty="0">
                <a:latin typeface="Arial" panose="020B0604020202020204" pitchFamily="34" charset="0"/>
                <a:cs typeface="Arial" panose="020B0604020202020204" pitchFamily="34" charset="0"/>
              </a:rPr>
              <a:t>I. Srta. Leoncita Armijo, realiza la siguiente pregunta:</a:t>
            </a:r>
            <a:endParaRPr lang="es-EC" dirty="0">
              <a:latin typeface="Arial" panose="020B0604020202020204" pitchFamily="34" charset="0"/>
              <a:cs typeface="Arial" panose="020B0604020202020204" pitchFamily="34" charset="0"/>
            </a:endParaRPr>
          </a:p>
          <a:p>
            <a:pPr lvl="0"/>
            <a:r>
              <a:rPr lang="es-ES" b="1" dirty="0">
                <a:latin typeface="Arial" panose="020B0604020202020204" pitchFamily="34" charset="0"/>
                <a:cs typeface="Arial" panose="020B0604020202020204" pitchFamily="34" charset="0"/>
              </a:rPr>
              <a:t>¿Qué ingresos y gastos fueron realizados en el 2024?</a:t>
            </a:r>
            <a:endParaRPr lang="es-EC" dirty="0">
              <a:latin typeface="Arial" panose="020B0604020202020204" pitchFamily="34" charset="0"/>
              <a:cs typeface="Arial" panose="020B0604020202020204" pitchFamily="34" charset="0"/>
            </a:endParaRPr>
          </a:p>
          <a:p>
            <a:r>
              <a:rPr lang="es-ES" b="1" dirty="0">
                <a:latin typeface="Arial" panose="020B0604020202020204" pitchFamily="34" charset="0"/>
                <a:cs typeface="Arial" panose="020B0604020202020204" pitchFamily="34" charset="0"/>
              </a:rPr>
              <a:t>Respuesta</a:t>
            </a:r>
          </a:p>
          <a:p>
            <a:endParaRPr lang="es-EC" b="1"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4D8EFAB4-025F-BF4C-925E-2538D797761F}"/>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a:extLst>
              <a:ext uri="{FF2B5EF4-FFF2-40B4-BE49-F238E27FC236}">
                <a16:creationId xmlns:a16="http://schemas.microsoft.com/office/drawing/2014/main" id="{56207037-1820-79D7-36A5-A2FC7CA90D19}"/>
              </a:ext>
            </a:extLst>
          </p:cNvPr>
          <p:cNvPicPr>
            <a:picLocks noChangeAspect="1"/>
          </p:cNvPicPr>
          <p:nvPr/>
        </p:nvPicPr>
        <p:blipFill rotWithShape="1">
          <a:blip r:embed="rId3"/>
          <a:srcRect l="20774" t="23341" r="21394" b="13433"/>
          <a:stretch>
            <a:fillRect/>
          </a:stretch>
        </p:blipFill>
        <p:spPr bwMode="auto">
          <a:xfrm>
            <a:off x="1066800" y="2907029"/>
            <a:ext cx="4771007" cy="2894395"/>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B70F03C1-0AA8-E781-FA23-ADC6A06D1208}"/>
              </a:ext>
            </a:extLst>
          </p:cNvPr>
          <p:cNvPicPr>
            <a:picLocks noChangeAspect="1"/>
          </p:cNvPicPr>
          <p:nvPr/>
        </p:nvPicPr>
        <p:blipFill rotWithShape="1">
          <a:blip r:embed="rId4"/>
          <a:srcRect l="21604" t="25999" r="19732" b="21115"/>
          <a:stretch>
            <a:fillRect/>
          </a:stretch>
        </p:blipFill>
        <p:spPr bwMode="auto">
          <a:xfrm>
            <a:off x="6246020" y="2907028"/>
            <a:ext cx="4470967" cy="28481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0660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8E8A7DE-5E98-1FA5-5E9B-CE645BE64B74}"/>
              </a:ext>
            </a:extLst>
          </p:cNvPr>
          <p:cNvSpPr>
            <a:spLocks noGrp="1"/>
          </p:cNvSpPr>
          <p:nvPr>
            <p:ph idx="1"/>
          </p:nvPr>
        </p:nvSpPr>
        <p:spPr>
          <a:xfrm>
            <a:off x="1066800" y="1040130"/>
            <a:ext cx="10058400" cy="5234940"/>
          </a:xfrm>
        </p:spPr>
        <p:txBody>
          <a:bodyPr>
            <a:noAutofit/>
          </a:bodyPr>
          <a:lstStyle/>
          <a:p>
            <a:pPr lvl="0"/>
            <a:r>
              <a:rPr lang="es-ES" sz="1600" b="1" dirty="0">
                <a:latin typeface="Arial" panose="020B0604020202020204" pitchFamily="34" charset="0"/>
                <a:cs typeface="Arial" panose="020B0604020202020204" pitchFamily="34" charset="0"/>
              </a:rPr>
              <a:t>II. Sr. Guillermo Escudero, realiza la siguiente pregunta:</a:t>
            </a:r>
            <a:endParaRPr lang="es-EC" sz="1600" dirty="0">
              <a:latin typeface="Arial" panose="020B0604020202020204" pitchFamily="34" charset="0"/>
              <a:cs typeface="Arial" panose="020B0604020202020204" pitchFamily="34" charset="0"/>
            </a:endParaRPr>
          </a:p>
          <a:p>
            <a:pPr lvl="0"/>
            <a:r>
              <a:rPr lang="es-ES" sz="1600" b="1" dirty="0">
                <a:latin typeface="Arial" panose="020B0604020202020204" pitchFamily="34" charset="0"/>
                <a:cs typeface="Arial" panose="020B0604020202020204" pitchFamily="34" charset="0"/>
              </a:rPr>
              <a:t>¿Cuántos carros, fueron entregados hasta el 2024?  </a:t>
            </a:r>
            <a:endParaRPr lang="es-EC" sz="1600" dirty="0">
              <a:latin typeface="Arial" panose="020B0604020202020204" pitchFamily="34" charset="0"/>
              <a:cs typeface="Arial" panose="020B0604020202020204" pitchFamily="34" charset="0"/>
            </a:endParaRPr>
          </a:p>
          <a:p>
            <a:r>
              <a:rPr lang="es-ES" sz="1600" b="1" dirty="0">
                <a:latin typeface="Arial" panose="020B0604020202020204" pitchFamily="34" charset="0"/>
                <a:cs typeface="Arial" panose="020B0604020202020204" pitchFamily="34" charset="0"/>
              </a:rPr>
              <a:t>Respuesta</a:t>
            </a:r>
            <a:endParaRPr lang="es-EC"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En lo concerniente a la consulta, desde el año 2005 hasta la presente fecha han llegado al Cuerpo de Bomberos un total de 9 vehículos, las cuales son las siguientes:</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Camioneta Dmax 2.5L, CS, 4x2, como Unidad de Rescate 1</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Camioneta Dmax 3.0L, CS, 4x4, como Unidad de Rescate 2</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Camioneta Chevrolet Luv 3.5L, como Unidad de Rescate 3 (Donada por el CBDMQ)</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Camioneta Dmax 3.0L, 4x4, como Unidad de Rescate 4</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Camión Chevrolet NPR, como Autobomba MB1</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Camión Chevrolet NQR, como tanquero T1</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Camión Chevrolet FRR, como Autobomba MB2</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Motocicleta Suzuki GN 125, como M1</a:t>
            </a:r>
            <a:endParaRPr lang="es-EC" sz="1600" dirty="0">
              <a:latin typeface="Arial" panose="020B0604020202020204" pitchFamily="34" charset="0"/>
              <a:cs typeface="Arial" panose="020B0604020202020204" pitchFamily="34" charset="0"/>
            </a:endParaRPr>
          </a:p>
          <a:p>
            <a:pPr lvl="0"/>
            <a:r>
              <a:rPr lang="es-ES" sz="1600" dirty="0">
                <a:latin typeface="Arial" panose="020B0604020202020204" pitchFamily="34" charset="0"/>
                <a:cs typeface="Arial" panose="020B0604020202020204" pitchFamily="34" charset="0"/>
              </a:rPr>
              <a:t>- 1 Motocicleta Kawasaki KL650, como M2 (Donada por CBDMQ)</a:t>
            </a:r>
            <a:endParaRPr lang="es-EC" sz="1600" dirty="0">
              <a:latin typeface="Arial" panose="020B0604020202020204" pitchFamily="34" charset="0"/>
              <a:cs typeface="Arial" panose="020B0604020202020204" pitchFamily="34" charset="0"/>
            </a:endParaRPr>
          </a:p>
          <a:p>
            <a:r>
              <a:rPr lang="es-ES" sz="1600" dirty="0">
                <a:latin typeface="Arial" panose="020B0604020202020204" pitchFamily="34" charset="0"/>
                <a:cs typeface="Arial" panose="020B0604020202020204" pitchFamily="34" charset="0"/>
              </a:rPr>
              <a:t>.</a:t>
            </a:r>
            <a:endParaRPr lang="es-EC" sz="1600" dirty="0">
              <a:latin typeface="Arial" panose="020B0604020202020204" pitchFamily="34" charset="0"/>
              <a:cs typeface="Arial" panose="020B0604020202020204" pitchFamily="34" charset="0"/>
            </a:endParaRPr>
          </a:p>
          <a:p>
            <a:endParaRPr lang="es-EC" sz="1600" dirty="0"/>
          </a:p>
        </p:txBody>
      </p:sp>
      <p:pic>
        <p:nvPicPr>
          <p:cNvPr id="4" name="Imagen 3">
            <a:extLst>
              <a:ext uri="{FF2B5EF4-FFF2-40B4-BE49-F238E27FC236}">
                <a16:creationId xmlns:a16="http://schemas.microsoft.com/office/drawing/2014/main" id="{764B7444-D15A-9985-6B30-742A6E82DDAD}"/>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6882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A98F58F-DDBD-3E1D-D97F-816F91EBCEFD}"/>
              </a:ext>
            </a:extLst>
          </p:cNvPr>
          <p:cNvSpPr>
            <a:spLocks noGrp="1"/>
          </p:cNvSpPr>
          <p:nvPr>
            <p:ph idx="1"/>
          </p:nvPr>
        </p:nvSpPr>
        <p:spPr>
          <a:xfrm>
            <a:off x="1097280" y="1965960"/>
            <a:ext cx="10058400" cy="3903134"/>
          </a:xfrm>
        </p:spPr>
        <p:txBody>
          <a:bodyPr/>
          <a:lstStyle/>
          <a:p>
            <a:pPr algn="ctr"/>
            <a:r>
              <a:rPr lang="es-EC" b="1" dirty="0">
                <a:latin typeface="Arial" panose="020B0604020202020204" pitchFamily="34" charset="0"/>
                <a:cs typeface="Arial" panose="020B0604020202020204" pitchFamily="34" charset="0"/>
              </a:rPr>
              <a:t>SUGERENCIAS DE LA CIUDADANIA 2024 </a:t>
            </a:r>
          </a:p>
          <a:p>
            <a:pPr algn="ctr"/>
            <a:r>
              <a:rPr lang="es-EC" b="1" dirty="0">
                <a:latin typeface="Arial" panose="020B0604020202020204" pitchFamily="34" charset="0"/>
                <a:cs typeface="Arial" panose="020B0604020202020204" pitchFamily="34" charset="0"/>
              </a:rPr>
              <a:t>|</a:t>
            </a:r>
          </a:p>
          <a:p>
            <a:pPr lvl="0" algn="just"/>
            <a:r>
              <a:rPr lang="es-ES" dirty="0">
                <a:latin typeface="Arial" panose="020B0604020202020204" pitchFamily="34" charset="0"/>
                <a:cs typeface="Arial" panose="020B0604020202020204" pitchFamily="34" charset="0"/>
              </a:rPr>
              <a:t>1. Mayor vinculación con las instituciones educativas para evitar o prevenir mediante la educación, en caso de darse eventos adversos de todo tipo, considerar los mas prioritarios en el sector,</a:t>
            </a:r>
            <a:endParaRPr lang="es-EC" dirty="0">
              <a:latin typeface="Arial" panose="020B0604020202020204" pitchFamily="34" charset="0"/>
              <a:cs typeface="Arial" panose="020B0604020202020204" pitchFamily="34" charset="0"/>
            </a:endParaRPr>
          </a:p>
          <a:p>
            <a:pPr lvl="0" algn="just"/>
            <a:r>
              <a:rPr lang="es-ES" dirty="0">
                <a:latin typeface="Arial" panose="020B0604020202020204" pitchFamily="34" charset="0"/>
                <a:cs typeface="Arial" panose="020B0604020202020204" pitchFamily="34" charset="0"/>
              </a:rPr>
              <a:t>2. Mejorar el equipo, así como la capacitación constante del personal y de la ciudadanía para la prevención de incendios y mejor actuación ante sucesos en caso de que se dé. </a:t>
            </a:r>
            <a:endParaRPr lang="es-EC" dirty="0">
              <a:latin typeface="Arial" panose="020B0604020202020204" pitchFamily="34" charset="0"/>
              <a:cs typeface="Arial" panose="020B0604020202020204" pitchFamily="34" charset="0"/>
            </a:endParaRPr>
          </a:p>
          <a:p>
            <a:endParaRPr lang="es-EC"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6F98FE74-F1BC-5696-E085-7C271C9C1D5D}"/>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49789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0C44A5-D569-D759-D6AF-8BAA98B7F2CE}"/>
              </a:ext>
            </a:extLst>
          </p:cNvPr>
          <p:cNvSpPr>
            <a:spLocks noGrp="1"/>
          </p:cNvSpPr>
          <p:nvPr>
            <p:ph idx="1"/>
          </p:nvPr>
        </p:nvSpPr>
        <p:spPr/>
        <p:txBody>
          <a:bodyPr/>
          <a:lstStyle/>
          <a:p>
            <a:endParaRPr lang="es-EC" dirty="0"/>
          </a:p>
          <a:p>
            <a:endParaRPr lang="es-EC" dirty="0"/>
          </a:p>
          <a:p>
            <a:endParaRPr lang="es-EC" dirty="0"/>
          </a:p>
          <a:p>
            <a:endParaRPr lang="es-EC" dirty="0"/>
          </a:p>
          <a:p>
            <a:pPr algn="ctr"/>
            <a:r>
              <a:rPr lang="es-EC" sz="4000" dirty="0">
                <a:solidFill>
                  <a:srgbClr val="FF0000"/>
                </a:solidFill>
                <a:latin typeface="Bauhaus 93" panose="04030905020B02020C02" pitchFamily="82" charset="0"/>
                <a:cs typeface="Arial" panose="020B0604020202020204" pitchFamily="34" charset="0"/>
              </a:rPr>
              <a:t>Muchas gracias…</a:t>
            </a:r>
          </a:p>
        </p:txBody>
      </p:sp>
      <p:pic>
        <p:nvPicPr>
          <p:cNvPr id="4" name="Imagen 3">
            <a:extLst>
              <a:ext uri="{FF2B5EF4-FFF2-40B4-BE49-F238E27FC236}">
                <a16:creationId xmlns:a16="http://schemas.microsoft.com/office/drawing/2014/main" id="{149AB36B-9B45-2478-2B93-99C670C177C0}"/>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61472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7C6086F-7A7A-C113-D83C-2C987BB5DA40}"/>
              </a:ext>
            </a:extLst>
          </p:cNvPr>
          <p:cNvSpPr>
            <a:spLocks noGrp="1"/>
          </p:cNvSpPr>
          <p:nvPr>
            <p:ph idx="1"/>
          </p:nvPr>
        </p:nvSpPr>
        <p:spPr/>
        <p:txBody>
          <a:bodyPr/>
          <a:lstStyle/>
          <a:p>
            <a:pPr algn="ctr"/>
            <a:r>
              <a:rPr lang="es-EC" sz="1800" b="1" dirty="0">
                <a:solidFill>
                  <a:srgbClr val="0070C0"/>
                </a:solidFill>
                <a:latin typeface="Arial" panose="020B0604020202020204" pitchFamily="34" charset="0"/>
                <a:cs typeface="Arial" panose="020B0604020202020204" pitchFamily="34" charset="0"/>
              </a:rPr>
              <a:t>CIUDADANAS Y CIUDADANOS.</a:t>
            </a:r>
          </a:p>
          <a:p>
            <a:pPr algn="ctr"/>
            <a:endParaRPr lang="es-EC" sz="1800" b="1" dirty="0">
              <a:solidFill>
                <a:srgbClr val="0070C0"/>
              </a:solidFill>
              <a:latin typeface="Arial" panose="020B0604020202020204" pitchFamily="34" charset="0"/>
              <a:cs typeface="Arial" panose="020B0604020202020204" pitchFamily="34" charset="0"/>
            </a:endParaRPr>
          </a:p>
          <a:p>
            <a:pPr algn="ctr"/>
            <a:endParaRPr lang="es-EC" sz="1800" b="1" dirty="0">
              <a:solidFill>
                <a:srgbClr val="0070C0"/>
              </a:solidFill>
              <a:latin typeface="Arial" panose="020B0604020202020204" pitchFamily="34" charset="0"/>
              <a:cs typeface="Arial" panose="020B0604020202020204" pitchFamily="34" charset="0"/>
            </a:endParaRPr>
          </a:p>
          <a:p>
            <a:pPr algn="ctr"/>
            <a:br>
              <a:rPr lang="es-EC" sz="1050" b="1" dirty="0">
                <a:solidFill>
                  <a:srgbClr val="0070C0"/>
                </a:solidFill>
                <a:latin typeface="Arial" panose="020B0604020202020204" pitchFamily="34" charset="0"/>
                <a:cs typeface="Arial" panose="020B0604020202020204" pitchFamily="34" charset="0"/>
              </a:rPr>
            </a:br>
            <a:br>
              <a:rPr lang="es-EC" sz="1050" b="1" dirty="0">
                <a:solidFill>
                  <a:srgbClr val="0070C0"/>
                </a:solidFill>
                <a:latin typeface="Arial" panose="020B0604020202020204" pitchFamily="34" charset="0"/>
                <a:cs typeface="Arial" panose="020B0604020202020204" pitchFamily="34" charset="0"/>
              </a:rPr>
            </a:br>
            <a:r>
              <a:rPr lang="es-EC" b="1" dirty="0">
                <a:solidFill>
                  <a:schemeClr val="tx1"/>
                </a:solidFill>
                <a:latin typeface="Arial" panose="020B0604020202020204" pitchFamily="34" charset="0"/>
                <a:cs typeface="Arial" panose="020B0604020202020204" pitchFamily="34" charset="0"/>
              </a:rPr>
              <a:t>Se abre el tiempo para sugerencias, comentarios, las mismas que serán adjuntadas en el Plan de Trabajo para ser implementado y ejecutado en el presente periodo fiscal.</a:t>
            </a:r>
            <a:br>
              <a:rPr lang="es-EC" b="1" dirty="0">
                <a:solidFill>
                  <a:schemeClr val="tx1"/>
                </a:solidFill>
                <a:latin typeface="Arial" panose="020B0604020202020204" pitchFamily="34" charset="0"/>
                <a:cs typeface="Arial" panose="020B0604020202020204" pitchFamily="34" charset="0"/>
              </a:rPr>
            </a:br>
            <a:endParaRPr lang="es-EC" dirty="0"/>
          </a:p>
        </p:txBody>
      </p:sp>
      <p:pic>
        <p:nvPicPr>
          <p:cNvPr id="4" name="Imagen 3">
            <a:extLst>
              <a:ext uri="{FF2B5EF4-FFF2-40B4-BE49-F238E27FC236}">
                <a16:creationId xmlns:a16="http://schemas.microsoft.com/office/drawing/2014/main" id="{B17CE967-EA75-A996-AFD5-0745A1D264D3}"/>
              </a:ext>
            </a:extLst>
          </p:cNvPr>
          <p:cNvPicPr>
            <a:picLocks noChangeAspect="1"/>
          </p:cNvPicPr>
          <p:nvPr/>
        </p:nvPicPr>
        <p:blipFill>
          <a:blip r:embed="rId2"/>
          <a:srcRect r="82776" b="15518"/>
          <a:stretch>
            <a:fillRect/>
          </a:stretch>
        </p:blipFill>
        <p:spPr>
          <a:xfrm>
            <a:off x="5234940" y="178229"/>
            <a:ext cx="763839" cy="6895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88747371"/>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166</TotalTime>
  <Words>1576</Words>
  <Application>Microsoft Office PowerPoint</Application>
  <PresentationFormat>Panorámica</PresentationFormat>
  <Paragraphs>127</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Bauhaus 93</vt:lpstr>
      <vt:lpstr>Calibri</vt:lpstr>
      <vt:lpstr>Calibri Light</vt:lpstr>
      <vt:lpstr>Retrospección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USUARIO</dc:creator>
  <cp:lastModifiedBy>USUARIO</cp:lastModifiedBy>
  <cp:revision>10</cp:revision>
  <dcterms:created xsi:type="dcterms:W3CDTF">2025-07-07T14:53:37Z</dcterms:created>
  <dcterms:modified xsi:type="dcterms:W3CDTF">2025-07-10T21:53:36Z</dcterms:modified>
</cp:coreProperties>
</file>