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57" r:id="rId3"/>
    <p:sldId id="258" r:id="rId4"/>
    <p:sldId id="259" r:id="rId5"/>
    <p:sldId id="260" r:id="rId6"/>
    <p:sldId id="278"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9"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2017" autoAdjust="0"/>
  </p:normalViewPr>
  <p:slideViewPr>
    <p:cSldViewPr snapToGrid="0">
      <p:cViewPr varScale="1">
        <p:scale>
          <a:sx n="82" d="100"/>
          <a:sy n="82" d="100"/>
        </p:scale>
        <p:origin x="89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ecni\Desktop\INFORMES%202025\ARCHIVO%20Lema%20M.%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ecni\Downloads\RESUMEN%20PERMISOS%202025%20%20PARA%20RENDICION%20DE%20%20CUENTAS%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ecni\Downloads\RESUMEN%20PERMISOS%202025%20%20PARA%20RENDICION%20DE%20%20CUENTAS%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ecni\Downloads\RESUMEN%20PERMISOS%202025%20%20PARA%20RENDICION%20DE%20%20CUENTAS%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ecni\Downloads\RESUMEN%20PERMISOS%202025%20%20PARA%20RENDICION%20DE%20%20CUENTAS%20(1).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a:t>Gastos 2025</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C"/>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'GASTO '!$B$1</c:f>
              <c:strCache>
                <c:ptCount val="1"/>
                <c:pt idx="0">
                  <c:v>Gastos 2026</c:v>
                </c:pt>
              </c:strCache>
            </c:strRef>
          </c:tx>
          <c:spPr>
            <a:solidFill>
              <a:schemeClr val="accent1"/>
            </a:solidFill>
            <a:ln>
              <a:noFill/>
            </a:ln>
            <a:effectLst/>
            <a:sp3d/>
          </c:spPr>
          <c:invertIfNegative val="0"/>
          <c:cat>
            <c:strRef>
              <c:f>'GASTO '!$A$2:$A$13</c:f>
              <c:strCache>
                <c:ptCount val="12"/>
                <c:pt idx="0">
                  <c:v>ENERO </c:v>
                </c:pt>
                <c:pt idx="1">
                  <c:v>FEBRERO</c:v>
                </c:pt>
                <c:pt idx="2">
                  <c:v>MARZO</c:v>
                </c:pt>
                <c:pt idx="3">
                  <c:v>ABRIL</c:v>
                </c:pt>
                <c:pt idx="4">
                  <c:v>MAYO</c:v>
                </c:pt>
                <c:pt idx="5">
                  <c:v>JUNIO</c:v>
                </c:pt>
                <c:pt idx="6">
                  <c:v>JULIO</c:v>
                </c:pt>
                <c:pt idx="7">
                  <c:v>AGOSTO</c:v>
                </c:pt>
                <c:pt idx="8">
                  <c:v>SEPTIEMBRE</c:v>
                </c:pt>
                <c:pt idx="9">
                  <c:v>OCTUBRE</c:v>
                </c:pt>
                <c:pt idx="10">
                  <c:v>NOVIEMBRE</c:v>
                </c:pt>
                <c:pt idx="11">
                  <c:v>DICIEMBRE</c:v>
                </c:pt>
              </c:strCache>
            </c:strRef>
          </c:cat>
          <c:val>
            <c:numRef>
              <c:f>'GASTO '!$B$2:$B$13</c:f>
              <c:numCache>
                <c:formatCode>General</c:formatCode>
                <c:ptCount val="12"/>
                <c:pt idx="0">
                  <c:v>11735.14</c:v>
                </c:pt>
                <c:pt idx="1">
                  <c:v>12348.79</c:v>
                </c:pt>
                <c:pt idx="2">
                  <c:v>9535.07</c:v>
                </c:pt>
                <c:pt idx="3">
                  <c:v>16429.96</c:v>
                </c:pt>
                <c:pt idx="4">
                  <c:v>17833.16</c:v>
                </c:pt>
                <c:pt idx="5">
                  <c:v>12466.86</c:v>
                </c:pt>
                <c:pt idx="6">
                  <c:v>18488.28</c:v>
                </c:pt>
                <c:pt idx="7">
                  <c:v>35433.89</c:v>
                </c:pt>
                <c:pt idx="8">
                  <c:v>13983.75</c:v>
                </c:pt>
                <c:pt idx="9">
                  <c:v>23957.69</c:v>
                </c:pt>
                <c:pt idx="10">
                  <c:v>3392.82</c:v>
                </c:pt>
                <c:pt idx="11">
                  <c:v>66720.61</c:v>
                </c:pt>
              </c:numCache>
            </c:numRef>
          </c:val>
          <c:extLst>
            <c:ext xmlns:c16="http://schemas.microsoft.com/office/drawing/2014/chart" uri="{C3380CC4-5D6E-409C-BE32-E72D297353CC}">
              <c16:uniqueId val="{00000000-7E70-43EF-81D3-973F8EB9F158}"/>
            </c:ext>
          </c:extLst>
        </c:ser>
        <c:dLbls>
          <c:showLegendKey val="0"/>
          <c:showVal val="0"/>
          <c:showCatName val="0"/>
          <c:showSerName val="0"/>
          <c:showPercent val="0"/>
          <c:showBubbleSize val="0"/>
        </c:dLbls>
        <c:gapWidth val="150"/>
        <c:shape val="box"/>
        <c:axId val="894156112"/>
        <c:axId val="894148496"/>
        <c:axId val="0"/>
      </c:bar3DChart>
      <c:catAx>
        <c:axId val="8941561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C"/>
          </a:p>
        </c:txPr>
        <c:crossAx val="894148496"/>
        <c:crosses val="autoZero"/>
        <c:auto val="1"/>
        <c:lblAlgn val="ctr"/>
        <c:lblOffset val="100"/>
        <c:noMultiLvlLbl val="0"/>
      </c:catAx>
      <c:valAx>
        <c:axId val="89414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EC"/>
          </a:p>
        </c:txPr>
        <c:crossAx val="8941561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00" b="1" i="0" u="none" strike="noStrike" kern="1200" baseline="0">
                <a:solidFill>
                  <a:schemeClr val="dk1">
                    <a:lumMod val="75000"/>
                    <a:lumOff val="25000"/>
                  </a:schemeClr>
                </a:solidFill>
                <a:latin typeface="+mn-lt"/>
                <a:ea typeface="+mn-ea"/>
                <a:cs typeface="+mn-cs"/>
              </a:defRPr>
            </a:pPr>
            <a:r>
              <a:rPr lang="es-ES"/>
              <a:t>NÚMERO DE PERMISOS, CERTIFICADOS</a:t>
            </a:r>
            <a:r>
              <a:rPr lang="es-ES" baseline="0"/>
              <a:t> Y CIERRES </a:t>
            </a:r>
            <a:r>
              <a:rPr lang="es-ES"/>
              <a:t> EMITIDOS </a:t>
            </a:r>
          </a:p>
        </c:rich>
      </c:tx>
      <c:overlay val="0"/>
      <c:spPr>
        <a:noFill/>
        <a:ln>
          <a:noFill/>
        </a:ln>
        <a:effectLst/>
      </c:spPr>
      <c:txPr>
        <a:bodyPr rot="0" spcFirstLastPara="1" vertOverflow="ellipsis" vert="horz" wrap="square" anchor="ctr" anchorCtr="1"/>
        <a:lstStyle/>
        <a:p>
          <a:pPr algn="ctr">
            <a:defRPr sz="1800" b="1" i="0" u="none" strike="noStrike" kern="1200" baseline="0">
              <a:solidFill>
                <a:schemeClr val="dk1">
                  <a:lumMod val="75000"/>
                  <a:lumOff val="25000"/>
                </a:schemeClr>
              </a:solidFill>
              <a:latin typeface="+mn-lt"/>
              <a:ea typeface="+mn-ea"/>
              <a:cs typeface="+mn-cs"/>
            </a:defRPr>
          </a:pPr>
          <a:endParaRPr lang="es-EC"/>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'\Users\USUARIO\Desktop\RECAUDACION\[BASE DE  DATOS A CUMULADOS.xlsx]2024'!$I$697:$I$701</c:f>
              <c:strCache>
                <c:ptCount val="5"/>
                <c:pt idx="0">
                  <c:v>PERMISOS </c:v>
                </c:pt>
                <c:pt idx="1">
                  <c:v>CERTIFICACION </c:v>
                </c:pt>
                <c:pt idx="2">
                  <c:v>SOLICITUDES </c:v>
                </c:pt>
                <c:pt idx="3">
                  <c:v>CIERRE </c:v>
                </c:pt>
                <c:pt idx="4">
                  <c:v>OTROS </c:v>
                </c:pt>
              </c:strCache>
            </c:strRef>
          </c:cat>
          <c:val>
            <c:numRef>
              <c:f>'\Users\USUARIO\Desktop\RECAUDACION\[BASE DE  DATOS A CUMULADOS.xlsx]2024'!$J$697:$J$701</c:f>
              <c:numCache>
                <c:formatCode>General</c:formatCode>
                <c:ptCount val="5"/>
                <c:pt idx="0">
                  <c:v>393</c:v>
                </c:pt>
                <c:pt idx="1">
                  <c:v>102</c:v>
                </c:pt>
                <c:pt idx="2">
                  <c:v>568</c:v>
                </c:pt>
                <c:pt idx="3">
                  <c:v>4</c:v>
                </c:pt>
                <c:pt idx="4">
                  <c:v>0</c:v>
                </c:pt>
              </c:numCache>
            </c:numRef>
          </c:val>
          <c:extLst>
            <c:ext xmlns:c16="http://schemas.microsoft.com/office/drawing/2014/chart" uri="{C3380CC4-5D6E-409C-BE32-E72D297353CC}">
              <c16:uniqueId val="{00000000-0AF5-47A0-878D-04FD996B4523}"/>
            </c:ext>
          </c:extLst>
        </c:ser>
        <c:dLbls>
          <c:dLblPos val="inEnd"/>
          <c:showLegendKey val="0"/>
          <c:showVal val="1"/>
          <c:showCatName val="0"/>
          <c:showSerName val="0"/>
          <c:showPercent val="0"/>
          <c:showBubbleSize val="0"/>
        </c:dLbls>
        <c:gapWidth val="65"/>
        <c:axId val="894155024"/>
        <c:axId val="894150128"/>
      </c:barChart>
      <c:valAx>
        <c:axId val="8941501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894155024"/>
        <c:crosses val="autoZero"/>
        <c:crossBetween val="between"/>
      </c:valAx>
      <c:catAx>
        <c:axId val="89415502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894150128"/>
        <c:crosses val="autoZero"/>
        <c:auto val="1"/>
        <c:lblAlgn val="ctr"/>
        <c:lblOffset val="100"/>
        <c:noMultiLvlLbl val="0"/>
      </c:cat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VALORES  RECAUDADOS</a:t>
            </a:r>
            <a:r>
              <a:rPr lang="en-US" baseline="0"/>
              <a:t>  </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'\Users\USUARIO\Desktop\RECAUDACION\[BASE DE  DATOS A CUMULADOS.xlsx]2024'!$I$697</c:f>
              <c:strCache>
                <c:ptCount val="1"/>
                <c:pt idx="0">
                  <c:v>PERMISOS </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CUMULADOS.xlsx]2024'!$K$697</c:f>
              <c:numCache>
                <c:formatCode>General</c:formatCode>
                <c:ptCount val="1"/>
                <c:pt idx="0">
                  <c:v>17264.77</c:v>
                </c:pt>
              </c:numCache>
            </c:numRef>
          </c:val>
          <c:extLst>
            <c:ext xmlns:c16="http://schemas.microsoft.com/office/drawing/2014/chart" uri="{C3380CC4-5D6E-409C-BE32-E72D297353CC}">
              <c16:uniqueId val="{00000000-F170-485E-ACB1-367C42A41AAC}"/>
            </c:ext>
          </c:extLst>
        </c:ser>
        <c:ser>
          <c:idx val="1"/>
          <c:order val="1"/>
          <c:tx>
            <c:strRef>
              <c:f>'\Users\USUARIO\Desktop\RECAUDACION\[BASE DE  DATOS A CUMULADOS.xlsx]2024'!$I$698</c:f>
              <c:strCache>
                <c:ptCount val="1"/>
                <c:pt idx="0">
                  <c:v>CERTIFICACION </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CUMULADOS.xlsx]2024'!$K$698</c:f>
              <c:numCache>
                <c:formatCode>General</c:formatCode>
                <c:ptCount val="1"/>
                <c:pt idx="0">
                  <c:v>2763.81</c:v>
                </c:pt>
              </c:numCache>
            </c:numRef>
          </c:val>
          <c:extLst>
            <c:ext xmlns:c16="http://schemas.microsoft.com/office/drawing/2014/chart" uri="{C3380CC4-5D6E-409C-BE32-E72D297353CC}">
              <c16:uniqueId val="{00000001-F170-485E-ACB1-367C42A41AAC}"/>
            </c:ext>
          </c:extLst>
        </c:ser>
        <c:ser>
          <c:idx val="2"/>
          <c:order val="2"/>
          <c:tx>
            <c:strRef>
              <c:f>'\Users\USUARIO\Desktop\RECAUDACION\[BASE DE  DATOS A CUMULADOS.xlsx]2024'!$I$699</c:f>
              <c:strCache>
                <c:ptCount val="1"/>
                <c:pt idx="0">
                  <c:v>SOLICITUDES </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CUMULADOS.xlsx]2024'!$K$699</c:f>
              <c:numCache>
                <c:formatCode>General</c:formatCode>
                <c:ptCount val="1"/>
                <c:pt idx="0">
                  <c:v>568</c:v>
                </c:pt>
              </c:numCache>
            </c:numRef>
          </c:val>
          <c:extLst>
            <c:ext xmlns:c16="http://schemas.microsoft.com/office/drawing/2014/chart" uri="{C3380CC4-5D6E-409C-BE32-E72D297353CC}">
              <c16:uniqueId val="{00000002-F170-485E-ACB1-367C42A41AAC}"/>
            </c:ext>
          </c:extLst>
        </c:ser>
        <c:ser>
          <c:idx val="3"/>
          <c:order val="3"/>
          <c:tx>
            <c:strRef>
              <c:f>'\Users\USUARIO\Desktop\RECAUDACION\[BASE DE  DATOS A CUMULADOS.xlsx]2024'!$I$700</c:f>
              <c:strCache>
                <c:ptCount val="1"/>
                <c:pt idx="0">
                  <c:v>CIERRE </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CUMULADOS.xlsx]2024'!$K$700</c:f>
              <c:numCache>
                <c:formatCode>General</c:formatCode>
                <c:ptCount val="1"/>
                <c:pt idx="0">
                  <c:v>60.06</c:v>
                </c:pt>
              </c:numCache>
            </c:numRef>
          </c:val>
          <c:extLst>
            <c:ext xmlns:c16="http://schemas.microsoft.com/office/drawing/2014/chart" uri="{C3380CC4-5D6E-409C-BE32-E72D297353CC}">
              <c16:uniqueId val="{00000003-F170-485E-ACB1-367C42A41AAC}"/>
            </c:ext>
          </c:extLst>
        </c:ser>
        <c:ser>
          <c:idx val="4"/>
          <c:order val="4"/>
          <c:tx>
            <c:strRef>
              <c:f>'\Users\USUARIO\Desktop\RECAUDACION\[BASE DE  DATOS A CUMULADOS.xlsx]2024'!$I$701</c:f>
              <c:strCache>
                <c:ptCount val="1"/>
                <c:pt idx="0">
                  <c:v>OTROS </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CUMULADOS.xlsx]2024'!$K$701</c:f>
              <c:numCache>
                <c:formatCode>General</c:formatCode>
                <c:ptCount val="1"/>
                <c:pt idx="0">
                  <c:v>268.02999999999997</c:v>
                </c:pt>
              </c:numCache>
            </c:numRef>
          </c:val>
          <c:extLst>
            <c:ext xmlns:c16="http://schemas.microsoft.com/office/drawing/2014/chart" uri="{C3380CC4-5D6E-409C-BE32-E72D297353CC}">
              <c16:uniqueId val="{00000004-F170-485E-ACB1-367C42A41AAC}"/>
            </c:ext>
          </c:extLst>
        </c:ser>
        <c:dLbls>
          <c:dLblPos val="inEnd"/>
          <c:showLegendKey val="0"/>
          <c:showVal val="1"/>
          <c:showCatName val="0"/>
          <c:showSerName val="0"/>
          <c:showPercent val="0"/>
          <c:showBubbleSize val="0"/>
        </c:dLbls>
        <c:gapWidth val="65"/>
        <c:axId val="1133336544"/>
        <c:axId val="1133340896"/>
      </c:barChart>
      <c:catAx>
        <c:axId val="113333654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1133340896"/>
        <c:crosses val="autoZero"/>
        <c:auto val="1"/>
        <c:lblAlgn val="ctr"/>
        <c:lblOffset val="100"/>
        <c:noMultiLvlLbl val="0"/>
      </c:catAx>
      <c:valAx>
        <c:axId val="113334089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13333654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00" b="1" i="0" u="none" strike="noStrike" kern="1200" baseline="0">
                <a:solidFill>
                  <a:schemeClr val="dk1">
                    <a:lumMod val="75000"/>
                    <a:lumOff val="25000"/>
                  </a:schemeClr>
                </a:solidFill>
                <a:latin typeface="+mn-lt"/>
                <a:ea typeface="+mn-ea"/>
                <a:cs typeface="+mn-cs"/>
              </a:defRPr>
            </a:pPr>
            <a:r>
              <a:rPr lang="es-ES"/>
              <a:t>NÚMERO DE PERMISOS, CERTIFICADOS</a:t>
            </a:r>
            <a:r>
              <a:rPr lang="es-ES" baseline="0"/>
              <a:t> Y CIERRES </a:t>
            </a:r>
            <a:r>
              <a:rPr lang="es-ES"/>
              <a:t> EMITIDOS </a:t>
            </a:r>
          </a:p>
        </c:rich>
      </c:tx>
      <c:overlay val="0"/>
      <c:spPr>
        <a:noFill/>
        <a:ln>
          <a:noFill/>
        </a:ln>
        <a:effectLst/>
      </c:spPr>
      <c:txPr>
        <a:bodyPr rot="0" spcFirstLastPara="1" vertOverflow="ellipsis" vert="horz" wrap="square" anchor="ctr" anchorCtr="1"/>
        <a:lstStyle/>
        <a:p>
          <a:pPr algn="ctr">
            <a:defRPr sz="1800" b="1" i="0" u="none" strike="noStrike" kern="1200" baseline="0">
              <a:solidFill>
                <a:schemeClr val="dk1">
                  <a:lumMod val="75000"/>
                  <a:lumOff val="25000"/>
                </a:schemeClr>
              </a:solidFill>
              <a:latin typeface="+mn-lt"/>
              <a:ea typeface="+mn-ea"/>
              <a:cs typeface="+mn-cs"/>
            </a:defRPr>
          </a:pPr>
          <a:endParaRPr lang="es-EC"/>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'\Users\USUARIO\Desktop\RECAUDACION\[BASE DE  DATOS A CUMULADOS.xlsx]2024'!$I$697:$I$701</c:f>
              <c:strCache>
                <c:ptCount val="5"/>
                <c:pt idx="0">
                  <c:v>PERMISOS </c:v>
                </c:pt>
                <c:pt idx="1">
                  <c:v>CERTIFICACION </c:v>
                </c:pt>
                <c:pt idx="2">
                  <c:v>SOLICITUDES </c:v>
                </c:pt>
                <c:pt idx="3">
                  <c:v>CIERRE </c:v>
                </c:pt>
                <c:pt idx="4">
                  <c:v>OTROS </c:v>
                </c:pt>
              </c:strCache>
            </c:strRef>
          </c:cat>
          <c:val>
            <c:numRef>
              <c:f>'\Users\USUARIO\Desktop\RECAUDACION\[BASE DE  DATOS A CUMULADOS.xlsx]2024'!$J$697:$J$701</c:f>
              <c:numCache>
                <c:formatCode>General</c:formatCode>
                <c:ptCount val="5"/>
                <c:pt idx="0">
                  <c:v>393</c:v>
                </c:pt>
                <c:pt idx="1">
                  <c:v>102</c:v>
                </c:pt>
                <c:pt idx="2">
                  <c:v>568</c:v>
                </c:pt>
                <c:pt idx="3">
                  <c:v>4</c:v>
                </c:pt>
                <c:pt idx="4">
                  <c:v>0</c:v>
                </c:pt>
              </c:numCache>
            </c:numRef>
          </c:val>
          <c:extLst>
            <c:ext xmlns:c16="http://schemas.microsoft.com/office/drawing/2014/chart" uri="{C3380CC4-5D6E-409C-BE32-E72D297353CC}">
              <c16:uniqueId val="{00000000-8990-4C8C-A8CB-9ACE6111447A}"/>
            </c:ext>
          </c:extLst>
        </c:ser>
        <c:dLbls>
          <c:dLblPos val="inEnd"/>
          <c:showLegendKey val="0"/>
          <c:showVal val="1"/>
          <c:showCatName val="0"/>
          <c:showSerName val="0"/>
          <c:showPercent val="0"/>
          <c:showBubbleSize val="0"/>
        </c:dLbls>
        <c:gapWidth val="65"/>
        <c:axId val="1133337632"/>
        <c:axId val="1133335456"/>
      </c:barChart>
      <c:valAx>
        <c:axId val="113333545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133337632"/>
        <c:crosses val="autoZero"/>
        <c:crossBetween val="between"/>
      </c:valAx>
      <c:catAx>
        <c:axId val="11333376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1133335456"/>
        <c:crosses val="autoZero"/>
        <c:auto val="1"/>
        <c:lblAlgn val="ctr"/>
        <c:lblOffset val="100"/>
        <c:noMultiLvlLbl val="0"/>
      </c:cat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VALORES  RECAUDADOS</a:t>
            </a:r>
            <a:r>
              <a:rPr lang="en-US" baseline="0"/>
              <a:t>  </a:t>
            </a:r>
            <a:endParaRPr lang="en-US"/>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'\Users\USUARIO\Desktop\RECAUDACION\[BASE DE  DATOS A CUMULADOS.xlsx]2024'!$I$697</c:f>
              <c:strCache>
                <c:ptCount val="1"/>
                <c:pt idx="0">
                  <c:v>PERMISOS </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CUMULADOS.xlsx]2024'!$K$697</c:f>
              <c:numCache>
                <c:formatCode>General</c:formatCode>
                <c:ptCount val="1"/>
                <c:pt idx="0">
                  <c:v>17264.77</c:v>
                </c:pt>
              </c:numCache>
            </c:numRef>
          </c:val>
          <c:extLst>
            <c:ext xmlns:c16="http://schemas.microsoft.com/office/drawing/2014/chart" uri="{C3380CC4-5D6E-409C-BE32-E72D297353CC}">
              <c16:uniqueId val="{00000000-4453-4590-A481-73C9C8F60178}"/>
            </c:ext>
          </c:extLst>
        </c:ser>
        <c:ser>
          <c:idx val="1"/>
          <c:order val="1"/>
          <c:tx>
            <c:strRef>
              <c:f>'\Users\USUARIO\Desktop\RECAUDACION\[BASE DE  DATOS A CUMULADOS.xlsx]2024'!$I$698</c:f>
              <c:strCache>
                <c:ptCount val="1"/>
                <c:pt idx="0">
                  <c:v>CERTIFICACION </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CUMULADOS.xlsx]2024'!$K$698</c:f>
              <c:numCache>
                <c:formatCode>General</c:formatCode>
                <c:ptCount val="1"/>
                <c:pt idx="0">
                  <c:v>2763.81</c:v>
                </c:pt>
              </c:numCache>
            </c:numRef>
          </c:val>
          <c:extLst>
            <c:ext xmlns:c16="http://schemas.microsoft.com/office/drawing/2014/chart" uri="{C3380CC4-5D6E-409C-BE32-E72D297353CC}">
              <c16:uniqueId val="{00000001-4453-4590-A481-73C9C8F60178}"/>
            </c:ext>
          </c:extLst>
        </c:ser>
        <c:ser>
          <c:idx val="2"/>
          <c:order val="2"/>
          <c:tx>
            <c:strRef>
              <c:f>'\Users\USUARIO\Desktop\RECAUDACION\[BASE DE  DATOS A CUMULADOS.xlsx]2024'!$I$699</c:f>
              <c:strCache>
                <c:ptCount val="1"/>
                <c:pt idx="0">
                  <c:v>SOLICITUDES </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CUMULADOS.xlsx]2024'!$K$699</c:f>
              <c:numCache>
                <c:formatCode>General</c:formatCode>
                <c:ptCount val="1"/>
                <c:pt idx="0">
                  <c:v>568</c:v>
                </c:pt>
              </c:numCache>
            </c:numRef>
          </c:val>
          <c:extLst>
            <c:ext xmlns:c16="http://schemas.microsoft.com/office/drawing/2014/chart" uri="{C3380CC4-5D6E-409C-BE32-E72D297353CC}">
              <c16:uniqueId val="{00000002-4453-4590-A481-73C9C8F60178}"/>
            </c:ext>
          </c:extLst>
        </c:ser>
        <c:ser>
          <c:idx val="3"/>
          <c:order val="3"/>
          <c:tx>
            <c:strRef>
              <c:f>'\Users\USUARIO\Desktop\RECAUDACION\[BASE DE  DATOS A CUMULADOS.xlsx]2024'!$I$700</c:f>
              <c:strCache>
                <c:ptCount val="1"/>
                <c:pt idx="0">
                  <c:v>CIERRE </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CUMULADOS.xlsx]2024'!$K$700</c:f>
              <c:numCache>
                <c:formatCode>General</c:formatCode>
                <c:ptCount val="1"/>
                <c:pt idx="0">
                  <c:v>60.06</c:v>
                </c:pt>
              </c:numCache>
            </c:numRef>
          </c:val>
          <c:extLst>
            <c:ext xmlns:c16="http://schemas.microsoft.com/office/drawing/2014/chart" uri="{C3380CC4-5D6E-409C-BE32-E72D297353CC}">
              <c16:uniqueId val="{00000003-4453-4590-A481-73C9C8F60178}"/>
            </c:ext>
          </c:extLst>
        </c:ser>
        <c:ser>
          <c:idx val="4"/>
          <c:order val="4"/>
          <c:tx>
            <c:strRef>
              <c:f>'\Users\USUARIO\Desktop\RECAUDACION\[BASE DE  DATOS A CUMULADOS.xlsx]2024'!$I$701</c:f>
              <c:strCache>
                <c:ptCount val="1"/>
                <c:pt idx="0">
                  <c:v>OTROS </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'\Users\USUARIO\Desktop\RECAUDACION\[BASE DE  DATOS A CUMULADOS.xlsx]2024'!$K$701</c:f>
              <c:numCache>
                <c:formatCode>General</c:formatCode>
                <c:ptCount val="1"/>
                <c:pt idx="0">
                  <c:v>268.02999999999997</c:v>
                </c:pt>
              </c:numCache>
            </c:numRef>
          </c:val>
          <c:extLst>
            <c:ext xmlns:c16="http://schemas.microsoft.com/office/drawing/2014/chart" uri="{C3380CC4-5D6E-409C-BE32-E72D297353CC}">
              <c16:uniqueId val="{00000004-4453-4590-A481-73C9C8F60178}"/>
            </c:ext>
          </c:extLst>
        </c:ser>
        <c:dLbls>
          <c:dLblPos val="inEnd"/>
          <c:showLegendKey val="0"/>
          <c:showVal val="1"/>
          <c:showCatName val="0"/>
          <c:showSerName val="0"/>
          <c:showPercent val="0"/>
          <c:showBubbleSize val="0"/>
        </c:dLbls>
        <c:gapWidth val="65"/>
        <c:axId val="1133338176"/>
        <c:axId val="1133341984"/>
      </c:barChart>
      <c:catAx>
        <c:axId val="113333817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s-EC"/>
          </a:p>
        </c:txPr>
        <c:crossAx val="1133341984"/>
        <c:crosses val="autoZero"/>
        <c:auto val="1"/>
        <c:lblAlgn val="ctr"/>
        <c:lblOffset val="100"/>
        <c:noMultiLvlLbl val="0"/>
      </c:catAx>
      <c:valAx>
        <c:axId val="113334198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133338176"/>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44440-7B54-426B-8B27-D12AA5FB08AF}" type="datetimeFigureOut">
              <a:rPr lang="es-EC" smtClean="0"/>
              <a:t>21/5/2026</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BAD81-0C71-4731-BF88-883E822A463C}" type="slidenum">
              <a:rPr lang="es-EC" smtClean="0"/>
              <a:t>‹Nº›</a:t>
            </a:fld>
            <a:endParaRPr lang="es-EC"/>
          </a:p>
        </p:txBody>
      </p:sp>
    </p:spTree>
    <p:extLst>
      <p:ext uri="{BB962C8B-B14F-4D97-AF65-F5344CB8AC3E}">
        <p14:creationId xmlns:p14="http://schemas.microsoft.com/office/powerpoint/2010/main" val="2924521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C"/>
          </a:p>
        </p:txBody>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BCEBAD81-0C71-4731-BF88-883E822A463C}" type="slidenum">
              <a:rPr lang="es-EC" smtClean="0"/>
              <a:t>10</a:t>
            </a:fld>
            <a:endParaRPr lang="es-EC"/>
          </a:p>
        </p:txBody>
      </p:sp>
    </p:spTree>
    <p:extLst>
      <p:ext uri="{BB962C8B-B14F-4D97-AF65-F5344CB8AC3E}">
        <p14:creationId xmlns:p14="http://schemas.microsoft.com/office/powerpoint/2010/main" val="3868074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EC"/>
          </a:p>
        </p:txBody>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BCEBAD81-0C71-4731-BF88-883E822A463C}" type="slidenum">
              <a:rPr lang="es-EC" smtClean="0"/>
              <a:t>11</a:t>
            </a:fld>
            <a:endParaRPr lang="es-EC"/>
          </a:p>
        </p:txBody>
      </p:sp>
    </p:spTree>
    <p:extLst>
      <p:ext uri="{BB962C8B-B14F-4D97-AF65-F5344CB8AC3E}">
        <p14:creationId xmlns:p14="http://schemas.microsoft.com/office/powerpoint/2010/main" val="2814242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5/21/2026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‹Nº›</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s-EC"/>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s-EC"/>
            </a:p>
          </p:txBody>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5/21/2026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txBody>
          <a:bodyPr/>
          <a:lstStyle/>
          <a:p>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C"/>
          </a:p>
        </p:txBody>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C"/>
          </a:p>
        </p:txBody>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5/21/2026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‹Nº›</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5/21/2026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‹Nº›</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C"/>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915126" y="2775590"/>
            <a:ext cx="8361229" cy="1818712"/>
          </a:xfrm>
        </p:spPr>
        <p:txBody>
          <a:bodyPr/>
          <a:lstStyle/>
          <a:p>
            <a:r>
              <a:rPr lang="es-EC" sz="4000" b="1" dirty="0">
                <a:solidFill>
                  <a:srgbClr val="FF0000"/>
                </a:solidFill>
                <a:latin typeface="Arial Black" panose="020B0A04020102020204" pitchFamily="34" charset="0"/>
              </a:rPr>
              <a:t>CUERPO DE BOMBEROS DEL CANTON PEDRO VICENTE MALDONADO</a:t>
            </a:r>
          </a:p>
        </p:txBody>
      </p:sp>
      <p:sp>
        <p:nvSpPr>
          <p:cNvPr id="3" name="Subtítulo 2"/>
          <p:cNvSpPr>
            <a:spLocks noGrp="1"/>
          </p:cNvSpPr>
          <p:nvPr>
            <p:ph type="subTitle" idx="1"/>
          </p:nvPr>
        </p:nvSpPr>
        <p:spPr>
          <a:xfrm>
            <a:off x="2679903" y="4693781"/>
            <a:ext cx="6831673" cy="1086237"/>
          </a:xfrm>
        </p:spPr>
        <p:txBody>
          <a:bodyPr/>
          <a:lstStyle/>
          <a:p>
            <a:r>
              <a:rPr lang="es-EC" dirty="0">
                <a:solidFill>
                  <a:schemeClr val="tx1"/>
                </a:solidFill>
              </a:rPr>
              <a:t>RENDICION DE CUENTAS-</a:t>
            </a:r>
          </a:p>
          <a:p>
            <a:r>
              <a:rPr lang="es-EC" dirty="0">
                <a:solidFill>
                  <a:schemeClr val="tx1"/>
                </a:solidFill>
              </a:rPr>
              <a:t>DELIBERACION PUBLICA 2025</a:t>
            </a:r>
          </a:p>
        </p:txBody>
      </p:sp>
      <p:pic>
        <p:nvPicPr>
          <p:cNvPr id="4" name="Imagen 3"/>
          <p:cNvPicPr>
            <a:picLocks noChangeAspect="1"/>
          </p:cNvPicPr>
          <p:nvPr/>
        </p:nvPicPr>
        <p:blipFill rotWithShape="1">
          <a:blip r:embed="rId2"/>
          <a:srcRect l="3581" t="13597" r="85326" b="65566"/>
          <a:stretch/>
        </p:blipFill>
        <p:spPr>
          <a:xfrm>
            <a:off x="5250452" y="701031"/>
            <a:ext cx="1690576" cy="1786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50218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3581" t="13597" r="85326" b="65566"/>
          <a:stretch/>
        </p:blipFill>
        <p:spPr>
          <a:xfrm>
            <a:off x="5772199" y="303290"/>
            <a:ext cx="800001" cy="845285"/>
          </a:xfrm>
          <a:prstGeom prst="rect">
            <a:avLst/>
          </a:prstGeom>
          <a:ln>
            <a:noFill/>
          </a:ln>
          <a:effectLst>
            <a:outerShdw blurRad="292100" dist="139700" dir="2700000" algn="tl" rotWithShape="0">
              <a:srgbClr val="333333">
                <a:alpha val="65000"/>
              </a:srgbClr>
            </a:outerShdw>
          </a:effectLst>
        </p:spPr>
      </p:pic>
      <p:sp>
        <p:nvSpPr>
          <p:cNvPr id="5" name="Marcador de contenido 2">
            <a:extLst>
              <a:ext uri="{FF2B5EF4-FFF2-40B4-BE49-F238E27FC236}">
                <a16:creationId xmlns:a16="http://schemas.microsoft.com/office/drawing/2014/main" id="{73A894B9-10DD-A70D-2BD6-35ACA6CAA96F}"/>
              </a:ext>
            </a:extLst>
          </p:cNvPr>
          <p:cNvSpPr>
            <a:spLocks noGrp="1"/>
          </p:cNvSpPr>
          <p:nvPr>
            <p:ph idx="1"/>
          </p:nvPr>
        </p:nvSpPr>
        <p:spPr>
          <a:xfrm>
            <a:off x="1289538" y="1828800"/>
            <a:ext cx="10351477" cy="3581400"/>
          </a:xfrm>
        </p:spPr>
        <p:txBody>
          <a:bodyPr>
            <a:normAutofit lnSpcReduction="10000"/>
          </a:bodyPr>
          <a:lstStyle/>
          <a:p>
            <a:pPr marL="0" indent="0" algn="ctr">
              <a:buNone/>
            </a:pPr>
            <a:r>
              <a:rPr lang="es-ES" sz="2400" b="1" dirty="0">
                <a:solidFill>
                  <a:srgbClr val="0070C0"/>
                </a:solidFill>
              </a:rPr>
              <a:t>LEY ORGANICA DE PARTICIPACION CIUDADANA </a:t>
            </a:r>
          </a:p>
          <a:p>
            <a:pPr marL="0" indent="0" algn="just">
              <a:buNone/>
            </a:pPr>
            <a:endParaRPr lang="es-ES" dirty="0">
              <a:solidFill>
                <a:srgbClr val="0070C0"/>
              </a:solidFill>
            </a:endParaRPr>
          </a:p>
          <a:p>
            <a:pPr marL="0" indent="0" algn="just">
              <a:buNone/>
            </a:pPr>
            <a:r>
              <a:rPr lang="es-ES" dirty="0"/>
              <a:t>Art. 88 Derecho ciudadano a la rendición de cuentas.- </a:t>
            </a:r>
          </a:p>
          <a:p>
            <a:pPr marL="0" indent="0" algn="just">
              <a:buNone/>
            </a:pPr>
            <a:endParaRPr lang="es-ES" dirty="0"/>
          </a:p>
          <a:p>
            <a:pPr marL="0" indent="0" algn="just">
              <a:buNone/>
            </a:pPr>
            <a:r>
              <a:rPr lang="es-ES" dirty="0"/>
              <a:t>Las ciudadanas y ciudadanos, en forma individual o colectiva, comunas, comunidades, pueblos y nacionalidades indígenas, pueblos afroecuatoriano y montubio, y demás formas lícitas de organización, </a:t>
            </a:r>
            <a:r>
              <a:rPr lang="es-ES" u="sng" dirty="0">
                <a:solidFill>
                  <a:srgbClr val="FF0000"/>
                </a:solidFill>
              </a:rPr>
              <a:t>podrán solicitar una vez al año la rendición de cuentas a las instituciones públicas o privadas que presten servicios públicos, manejen recursos públicos o desarrollen actividades de interés público</a:t>
            </a:r>
            <a:r>
              <a:rPr lang="es-ES" dirty="0"/>
              <a:t>, así como a los medios de comunicación social, siempre que tal rendición de cuentas no esté contemplada mediante otro procedimiento en la Constitución y las leyes.</a:t>
            </a:r>
          </a:p>
        </p:txBody>
      </p:sp>
    </p:spTree>
    <p:extLst>
      <p:ext uri="{BB962C8B-B14F-4D97-AF65-F5344CB8AC3E}">
        <p14:creationId xmlns:p14="http://schemas.microsoft.com/office/powerpoint/2010/main" val="1092567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427355"/>
            <a:ext cx="9601200" cy="579865"/>
          </a:xfrm>
        </p:spPr>
        <p:txBody>
          <a:bodyPr>
            <a:normAutofit/>
          </a:bodyPr>
          <a:lstStyle/>
          <a:p>
            <a:pPr algn="ctr"/>
            <a:r>
              <a:rPr lang="es-EC" sz="2800" b="1" dirty="0">
                <a:solidFill>
                  <a:srgbClr val="0070C0"/>
                </a:solidFill>
              </a:rPr>
              <a:t>OBJETIVO ESTRATEGICO </a:t>
            </a:r>
          </a:p>
        </p:txBody>
      </p:sp>
      <p:sp>
        <p:nvSpPr>
          <p:cNvPr id="3" name="Marcador de contenido 2"/>
          <p:cNvSpPr>
            <a:spLocks noGrp="1"/>
          </p:cNvSpPr>
          <p:nvPr>
            <p:ph idx="1"/>
          </p:nvPr>
        </p:nvSpPr>
        <p:spPr/>
        <p:txBody>
          <a:bodyPr/>
          <a:lstStyle/>
          <a:p>
            <a:pPr marL="0" indent="0" algn="just">
              <a:buNone/>
            </a:pPr>
            <a:r>
              <a:rPr lang="es-EC" dirty="0"/>
              <a:t>El Objetivo estratégico del Plan de Desarrollo de Ordenamiento Territorial de Pedro Vicente Maldonado, al cual esta anclado el Cuerpo de Bomberos es la siguiente: </a:t>
            </a:r>
          </a:p>
          <a:p>
            <a:pPr marL="0" indent="0" algn="just">
              <a:buNone/>
            </a:pPr>
            <a:r>
              <a:rPr lang="es-EC" i="1" u="sng" dirty="0"/>
              <a:t>Mejorar la calidad de vida mediante el fortalecimiento educativo, programas de salud, prácticas recreativas, igualdad y la construcción de identidad cultural para fortalecer la cohesión y la equidad social, en la diversidad.</a:t>
            </a:r>
            <a:endParaRPr lang="es-EC" u="sng" dirty="0"/>
          </a:p>
        </p:txBody>
      </p:sp>
      <p:pic>
        <p:nvPicPr>
          <p:cNvPr id="4" name="Imagen 3"/>
          <p:cNvPicPr>
            <a:picLocks noChangeAspect="1"/>
          </p:cNvPicPr>
          <p:nvPr/>
        </p:nvPicPr>
        <p:blipFill rotWithShape="1">
          <a:blip r:embed="rId2"/>
          <a:srcRect l="3581" t="13597" r="85326" b="65566"/>
          <a:stretch/>
        </p:blipFill>
        <p:spPr>
          <a:xfrm>
            <a:off x="5772199" y="303290"/>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0842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271239"/>
            <a:ext cx="9601200" cy="429322"/>
          </a:xfrm>
        </p:spPr>
        <p:txBody>
          <a:bodyPr>
            <a:normAutofit fontScale="90000"/>
          </a:bodyPr>
          <a:lstStyle/>
          <a:p>
            <a:pPr algn="ctr"/>
            <a:r>
              <a:rPr lang="es-EC" sz="2000" b="1" dirty="0">
                <a:solidFill>
                  <a:srgbClr val="0070C0"/>
                </a:solidFill>
              </a:rPr>
              <a:t>EJECUCIÓN PRESUPUESTARIA 2025</a:t>
            </a:r>
            <a:br>
              <a:rPr lang="es-EC" sz="2000" b="1" dirty="0"/>
            </a:br>
            <a:endParaRPr lang="es-EC" sz="2000" b="1" dirty="0"/>
          </a:p>
        </p:txBody>
      </p:sp>
      <p:sp>
        <p:nvSpPr>
          <p:cNvPr id="3" name="Marcador de contenido 2"/>
          <p:cNvSpPr>
            <a:spLocks noGrp="1"/>
          </p:cNvSpPr>
          <p:nvPr>
            <p:ph idx="1"/>
          </p:nvPr>
        </p:nvSpPr>
        <p:spPr>
          <a:xfrm>
            <a:off x="1371600" y="1918010"/>
            <a:ext cx="10348332" cy="3581400"/>
          </a:xfrm>
        </p:spPr>
        <p:txBody>
          <a:bodyPr/>
          <a:lstStyle/>
          <a:p>
            <a:pPr marL="0" indent="0">
              <a:buNone/>
            </a:pPr>
            <a:r>
              <a:rPr lang="es-EC" i="1" dirty="0"/>
              <a:t>En el Cuerpo de Bomberos del año 2025 dentro de su puesto anual, se tuvo la siguiente información:</a:t>
            </a:r>
            <a:endParaRPr lang="es-EC" dirty="0"/>
          </a:p>
          <a:p>
            <a:pPr marL="0" indent="0">
              <a:buNone/>
            </a:pPr>
            <a:endParaRPr lang="es-EC" dirty="0"/>
          </a:p>
        </p:txBody>
      </p:sp>
      <p:graphicFrame>
        <p:nvGraphicFramePr>
          <p:cNvPr id="4" name="Tabla 3"/>
          <p:cNvGraphicFramePr>
            <a:graphicFrameLocks noGrp="1"/>
          </p:cNvGraphicFramePr>
          <p:nvPr>
            <p:extLst>
              <p:ext uri="{D42A27DB-BD31-4B8C-83A1-F6EECF244321}">
                <p14:modId xmlns:p14="http://schemas.microsoft.com/office/powerpoint/2010/main" val="243854190"/>
              </p:ext>
            </p:extLst>
          </p:nvPr>
        </p:nvGraphicFramePr>
        <p:xfrm>
          <a:off x="1371600" y="2673361"/>
          <a:ext cx="5397500" cy="1817180"/>
        </p:xfrm>
        <a:graphic>
          <a:graphicData uri="http://schemas.openxmlformats.org/drawingml/2006/table">
            <a:tbl>
              <a:tblPr firstRow="1" firstCol="1" bandRow="1">
                <a:tableStyleId>{91EBBBCC-DAD2-459C-BE2E-F6DE35CF9A28}</a:tableStyleId>
              </a:tblPr>
              <a:tblGrid>
                <a:gridCol w="3409950">
                  <a:extLst>
                    <a:ext uri="{9D8B030D-6E8A-4147-A177-3AD203B41FA5}">
                      <a16:colId xmlns:a16="http://schemas.microsoft.com/office/drawing/2014/main" val="20000"/>
                    </a:ext>
                  </a:extLst>
                </a:gridCol>
                <a:gridCol w="1987550">
                  <a:extLst>
                    <a:ext uri="{9D8B030D-6E8A-4147-A177-3AD203B41FA5}">
                      <a16:colId xmlns:a16="http://schemas.microsoft.com/office/drawing/2014/main" val="20001"/>
                    </a:ext>
                  </a:extLst>
                </a:gridCol>
              </a:tblGrid>
              <a:tr h="181610">
                <a:tc gridSpan="2">
                  <a:txBody>
                    <a:bodyPr/>
                    <a:lstStyle/>
                    <a:p>
                      <a:pPr algn="ctr">
                        <a:lnSpc>
                          <a:spcPct val="107000"/>
                        </a:lnSpc>
                        <a:spcAft>
                          <a:spcPts val="0"/>
                        </a:spcAft>
                      </a:pPr>
                      <a:r>
                        <a:rPr lang="es-EC" sz="1000" kern="100" dirty="0">
                          <a:effectLst/>
                        </a:rPr>
                        <a:t>INGRESOS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C"/>
                    </a:p>
                  </a:txBody>
                  <a:tcPr/>
                </a:tc>
                <a:extLst>
                  <a:ext uri="{0D108BD9-81ED-4DB2-BD59-A6C34878D82A}">
                    <a16:rowId xmlns:a16="http://schemas.microsoft.com/office/drawing/2014/main" val="10000"/>
                  </a:ext>
                </a:extLst>
              </a:tr>
              <a:tr h="198120">
                <a:tc>
                  <a:txBody>
                    <a:bodyPr/>
                    <a:lstStyle/>
                    <a:p>
                      <a:pPr algn="ctr">
                        <a:lnSpc>
                          <a:spcPct val="107000"/>
                        </a:lnSpc>
                        <a:spcAft>
                          <a:spcPts val="0"/>
                        </a:spcAft>
                      </a:pPr>
                      <a:r>
                        <a:rPr lang="es-EC" sz="1000" kern="100">
                          <a:effectLst/>
                        </a:rPr>
                        <a:t>DENOMINACIÓN</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000" kern="100" dirty="0">
                          <a:effectLst/>
                        </a:rPr>
                        <a:t>CODIFICADO</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98120">
                <a:tc>
                  <a:txBody>
                    <a:bodyPr/>
                    <a:lstStyle/>
                    <a:p>
                      <a:pPr>
                        <a:lnSpc>
                          <a:spcPct val="107000"/>
                        </a:lnSpc>
                        <a:spcAft>
                          <a:spcPts val="0"/>
                        </a:spcAft>
                      </a:pPr>
                      <a:r>
                        <a:rPr lang="es-EC" sz="1000" kern="0">
                          <a:effectLst/>
                        </a:rPr>
                        <a:t>PERMISOS, LICENCIAS Y PATENTES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29.313,12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6865">
                <a:tc>
                  <a:txBody>
                    <a:bodyPr/>
                    <a:lstStyle/>
                    <a:p>
                      <a:pPr>
                        <a:lnSpc>
                          <a:spcPct val="107000"/>
                        </a:lnSpc>
                        <a:spcAft>
                          <a:spcPts val="0"/>
                        </a:spcAft>
                      </a:pPr>
                      <a:r>
                        <a:rPr lang="es-EC" sz="1000" kern="0" dirty="0">
                          <a:effectLst/>
                        </a:rPr>
                        <a:t>CONTRIBUCIÓN PREDIAL A FAVOR DE LOS CUERPOS DE BOMBEROS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110.707,19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25145">
                <a:tc>
                  <a:txBody>
                    <a:bodyPr/>
                    <a:lstStyle/>
                    <a:p>
                      <a:pPr>
                        <a:lnSpc>
                          <a:spcPct val="107000"/>
                        </a:lnSpc>
                        <a:spcAft>
                          <a:spcPts val="0"/>
                        </a:spcAft>
                      </a:pPr>
                      <a:r>
                        <a:rPr lang="es-EC" sz="1000" kern="0" dirty="0">
                          <a:effectLst/>
                        </a:rPr>
                        <a:t>CONTRIBUCIÓN ADICIONAL PARA LOS CUERPOS DE BOMBEROS PROVENIENTES DE LOS SERVICIOS DE ALUMBRADO ELÉCTRICOS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258.144,86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8120">
                <a:tc>
                  <a:txBody>
                    <a:bodyPr/>
                    <a:lstStyle/>
                    <a:p>
                      <a:pPr>
                        <a:lnSpc>
                          <a:spcPct val="107000"/>
                        </a:lnSpc>
                        <a:spcAft>
                          <a:spcPts val="0"/>
                        </a:spcAft>
                      </a:pPr>
                      <a:r>
                        <a:rPr lang="es-EC" sz="1000" kern="0">
                          <a:effectLst/>
                        </a:rPr>
                        <a:t>DE FONDOS DE AUTOGESTION</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465.000,00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98120">
                <a:tc>
                  <a:txBody>
                    <a:bodyPr/>
                    <a:lstStyle/>
                    <a:p>
                      <a:pPr>
                        <a:lnSpc>
                          <a:spcPct val="107000"/>
                        </a:lnSpc>
                        <a:spcAft>
                          <a:spcPts val="0"/>
                        </a:spcAft>
                      </a:pPr>
                      <a:r>
                        <a:rPr lang="es-EC" sz="1000" kern="0">
                          <a:effectLst/>
                        </a:rPr>
                        <a:t>TOTAL, PRESUPUESTO GENERAL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dirty="0">
                          <a:effectLst/>
                        </a:rPr>
                        <a:t>863.165,17</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1112802023"/>
              </p:ext>
            </p:extLst>
          </p:nvPr>
        </p:nvGraphicFramePr>
        <p:xfrm>
          <a:off x="6307525" y="4605455"/>
          <a:ext cx="5438774" cy="2087136"/>
        </p:xfrm>
        <a:graphic>
          <a:graphicData uri="http://schemas.openxmlformats.org/drawingml/2006/table">
            <a:tbl>
              <a:tblPr>
                <a:tableStyleId>{616DA210-FB5B-4158-B5E0-FEB733F419BA}</a:tableStyleId>
              </a:tblPr>
              <a:tblGrid>
                <a:gridCol w="1534974">
                  <a:extLst>
                    <a:ext uri="{9D8B030D-6E8A-4147-A177-3AD203B41FA5}">
                      <a16:colId xmlns:a16="http://schemas.microsoft.com/office/drawing/2014/main" val="20000"/>
                    </a:ext>
                  </a:extLst>
                </a:gridCol>
                <a:gridCol w="2889587">
                  <a:extLst>
                    <a:ext uri="{9D8B030D-6E8A-4147-A177-3AD203B41FA5}">
                      <a16:colId xmlns:a16="http://schemas.microsoft.com/office/drawing/2014/main" val="20001"/>
                    </a:ext>
                  </a:extLst>
                </a:gridCol>
                <a:gridCol w="1014213">
                  <a:extLst>
                    <a:ext uri="{9D8B030D-6E8A-4147-A177-3AD203B41FA5}">
                      <a16:colId xmlns:a16="http://schemas.microsoft.com/office/drawing/2014/main" val="20002"/>
                    </a:ext>
                  </a:extLst>
                </a:gridCol>
              </a:tblGrid>
              <a:tr h="186183">
                <a:tc>
                  <a:txBody>
                    <a:bodyPr/>
                    <a:lstStyle/>
                    <a:p>
                      <a:pPr algn="just">
                        <a:lnSpc>
                          <a:spcPct val="107000"/>
                        </a:lnSpc>
                        <a:spcAft>
                          <a:spcPts val="0"/>
                        </a:spcAft>
                      </a:pPr>
                      <a:r>
                        <a:rPr lang="es-EC" sz="1100" b="1" kern="100" dirty="0">
                          <a:effectLst/>
                        </a:rPr>
                        <a:t>A NIVEL DE GRUPO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b="1" kern="100" dirty="0">
                          <a:effectLst/>
                        </a:rPr>
                        <a:t>DESCRIPCION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b="1" kern="100" dirty="0">
                          <a:effectLst/>
                        </a:rPr>
                        <a:t>EJECUTADO</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86183">
                <a:tc>
                  <a:txBody>
                    <a:bodyPr/>
                    <a:lstStyle/>
                    <a:p>
                      <a:pPr algn="just">
                        <a:lnSpc>
                          <a:spcPct val="107000"/>
                        </a:lnSpc>
                        <a:spcAft>
                          <a:spcPts val="0"/>
                        </a:spcAft>
                      </a:pPr>
                      <a:r>
                        <a:rPr lang="es-EC" sz="1100" b="1" kern="100" dirty="0">
                          <a:effectLst/>
                        </a:rPr>
                        <a:t>GRUPO 510000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Gastos en Personal administrativo, operativo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139,549.48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382147">
                <a:tc>
                  <a:txBody>
                    <a:bodyPr/>
                    <a:lstStyle/>
                    <a:p>
                      <a:pPr algn="just">
                        <a:lnSpc>
                          <a:spcPct val="107000"/>
                        </a:lnSpc>
                        <a:spcAft>
                          <a:spcPts val="0"/>
                        </a:spcAft>
                      </a:pPr>
                      <a:r>
                        <a:rPr lang="es-EC" sz="1100" b="1" kern="100" dirty="0">
                          <a:effectLst/>
                        </a:rPr>
                        <a:t>GRUPO 530000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Gastos corrientes para el funcionamiento de la institución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66,671.25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78110">
                <a:tc>
                  <a:txBody>
                    <a:bodyPr/>
                    <a:lstStyle/>
                    <a:p>
                      <a:pPr algn="just">
                        <a:lnSpc>
                          <a:spcPct val="107000"/>
                        </a:lnSpc>
                        <a:spcAft>
                          <a:spcPts val="0"/>
                        </a:spcAft>
                      </a:pPr>
                      <a:r>
                        <a:rPr lang="es-EC" sz="1100" b="1" kern="100" dirty="0">
                          <a:effectLst/>
                        </a:rPr>
                        <a:t>GRUPO 570000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dirty="0">
                          <a:effectLst/>
                        </a:rPr>
                        <a:t>Gastos en diferentes tipos de seguros para la institución, pagos de impuestos, matriculación, otros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18,452.71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82147">
                <a:tc>
                  <a:txBody>
                    <a:bodyPr/>
                    <a:lstStyle/>
                    <a:p>
                      <a:pPr algn="just">
                        <a:lnSpc>
                          <a:spcPct val="107000"/>
                        </a:lnSpc>
                        <a:spcAft>
                          <a:spcPts val="0"/>
                        </a:spcAft>
                      </a:pPr>
                      <a:r>
                        <a:rPr lang="es-EC" sz="1100" b="1" kern="100" dirty="0">
                          <a:effectLst/>
                        </a:rPr>
                        <a:t>GRUPO 580000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dirty="0">
                          <a:effectLst/>
                        </a:rPr>
                        <a:t>Gastos por pagos a entidades del presupuesto general del estado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1,662.70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186183">
                <a:tc>
                  <a:txBody>
                    <a:bodyPr/>
                    <a:lstStyle/>
                    <a:p>
                      <a:pPr algn="just">
                        <a:lnSpc>
                          <a:spcPct val="107000"/>
                        </a:lnSpc>
                        <a:spcAft>
                          <a:spcPts val="0"/>
                        </a:spcAft>
                      </a:pPr>
                      <a:r>
                        <a:rPr lang="es-EC" sz="1100" b="1" kern="100" dirty="0">
                          <a:effectLst/>
                        </a:rPr>
                        <a:t>GRUPO 840000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Gastos de inversión-Bienes de Larga Duración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100" kern="100">
                          <a:effectLst/>
                        </a:rPr>
                        <a:t>15,989.88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186183">
                <a:tc gridSpan="2">
                  <a:txBody>
                    <a:bodyPr/>
                    <a:lstStyle/>
                    <a:p>
                      <a:pPr algn="ctr">
                        <a:lnSpc>
                          <a:spcPct val="107000"/>
                        </a:lnSpc>
                        <a:spcAft>
                          <a:spcPts val="0"/>
                        </a:spcAft>
                      </a:pPr>
                      <a:r>
                        <a:rPr lang="es-EC" sz="1100" kern="100" dirty="0">
                          <a:effectLst/>
                        </a:rPr>
                        <a:t>TOTAL</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EC"/>
                    </a:p>
                  </a:txBody>
                  <a:tcPr/>
                </a:tc>
                <a:tc>
                  <a:txBody>
                    <a:bodyPr/>
                    <a:lstStyle/>
                    <a:p>
                      <a:pPr algn="ctr">
                        <a:lnSpc>
                          <a:spcPct val="107000"/>
                        </a:lnSpc>
                        <a:spcAft>
                          <a:spcPts val="0"/>
                        </a:spcAft>
                      </a:pPr>
                      <a:r>
                        <a:rPr lang="es-EC" sz="1100" kern="100" dirty="0">
                          <a:effectLst/>
                        </a:rPr>
                        <a:t>242,326.02</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pic>
        <p:nvPicPr>
          <p:cNvPr id="6" name="Imagen 5"/>
          <p:cNvPicPr>
            <a:picLocks noChangeAspect="1"/>
          </p:cNvPicPr>
          <p:nvPr/>
        </p:nvPicPr>
        <p:blipFill rotWithShape="1">
          <a:blip r:embed="rId2"/>
          <a:srcRect l="3581" t="13597" r="85326" b="65566"/>
          <a:stretch/>
        </p:blipFill>
        <p:spPr>
          <a:xfrm>
            <a:off x="5939466" y="208505"/>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87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600" y="1159726"/>
            <a:ext cx="9601200" cy="591015"/>
          </a:xfrm>
        </p:spPr>
        <p:txBody>
          <a:bodyPr>
            <a:normAutofit fontScale="90000"/>
          </a:bodyPr>
          <a:lstStyle/>
          <a:p>
            <a:pPr algn="ctr"/>
            <a:r>
              <a:rPr lang="es-EC" sz="2400" b="1" dirty="0">
                <a:solidFill>
                  <a:srgbClr val="0070C0"/>
                </a:solidFill>
              </a:rPr>
              <a:t>CONTRATACIÓN PÚBLICA (Art. 22 LOSNCP)</a:t>
            </a:r>
            <a:br>
              <a:rPr lang="es-EC" sz="2400" dirty="0">
                <a:solidFill>
                  <a:srgbClr val="0070C0"/>
                </a:solidFill>
              </a:rPr>
            </a:br>
            <a:endParaRPr lang="es-EC" sz="2400" dirty="0">
              <a:solidFill>
                <a:srgbClr val="0070C0"/>
              </a:solidFill>
            </a:endParaRPr>
          </a:p>
        </p:txBody>
      </p:sp>
      <p:sp>
        <p:nvSpPr>
          <p:cNvPr id="3" name="Marcador de contenido 2"/>
          <p:cNvSpPr>
            <a:spLocks noGrp="1"/>
          </p:cNvSpPr>
          <p:nvPr>
            <p:ph idx="1"/>
          </p:nvPr>
        </p:nvSpPr>
        <p:spPr>
          <a:xfrm>
            <a:off x="1371600" y="1750741"/>
            <a:ext cx="10169912" cy="4116659"/>
          </a:xfrm>
        </p:spPr>
        <p:txBody>
          <a:bodyPr/>
          <a:lstStyle/>
          <a:p>
            <a:pPr marL="0" indent="0" algn="just">
              <a:buNone/>
            </a:pPr>
            <a:r>
              <a:rPr lang="es-EC" i="1" dirty="0"/>
              <a:t>El Cuerpo de Bomberos de Pedro Vicente Maldonado, durante el ejercicio fiscal 2025, ha generado los siguientes tipos de contrataciones y adquisiciones: </a:t>
            </a: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2563914139"/>
              </p:ext>
            </p:extLst>
          </p:nvPr>
        </p:nvGraphicFramePr>
        <p:xfrm>
          <a:off x="3328647" y="3480515"/>
          <a:ext cx="6406368" cy="1414871"/>
        </p:xfrm>
        <a:graphic>
          <a:graphicData uri="http://schemas.openxmlformats.org/drawingml/2006/table">
            <a:tbl>
              <a:tblPr firstRow="1" firstCol="1" bandRow="1">
                <a:tableStyleId>{7DF18680-E054-41AD-8BC1-D1AEF772440D}</a:tableStyleId>
              </a:tblPr>
              <a:tblGrid>
                <a:gridCol w="1952030">
                  <a:extLst>
                    <a:ext uri="{9D8B030D-6E8A-4147-A177-3AD203B41FA5}">
                      <a16:colId xmlns:a16="http://schemas.microsoft.com/office/drawing/2014/main" val="20000"/>
                    </a:ext>
                  </a:extLst>
                </a:gridCol>
                <a:gridCol w="2933027">
                  <a:extLst>
                    <a:ext uri="{9D8B030D-6E8A-4147-A177-3AD203B41FA5}">
                      <a16:colId xmlns:a16="http://schemas.microsoft.com/office/drawing/2014/main" val="20001"/>
                    </a:ext>
                  </a:extLst>
                </a:gridCol>
                <a:gridCol w="1521311">
                  <a:extLst>
                    <a:ext uri="{9D8B030D-6E8A-4147-A177-3AD203B41FA5}">
                      <a16:colId xmlns:a16="http://schemas.microsoft.com/office/drawing/2014/main" val="20002"/>
                    </a:ext>
                  </a:extLst>
                </a:gridCol>
              </a:tblGrid>
              <a:tr h="407501">
                <a:tc>
                  <a:txBody>
                    <a:bodyPr/>
                    <a:lstStyle/>
                    <a:p>
                      <a:pPr algn="ctr">
                        <a:lnSpc>
                          <a:spcPct val="107000"/>
                        </a:lnSpc>
                        <a:spcAft>
                          <a:spcPts val="0"/>
                        </a:spcAft>
                      </a:pPr>
                      <a:r>
                        <a:rPr lang="es-EC" sz="1100" kern="100" dirty="0">
                          <a:effectLst/>
                        </a:rPr>
                        <a:t>Tipo de Contratación</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76200" marB="76200"/>
                </a:tc>
                <a:tc>
                  <a:txBody>
                    <a:bodyPr/>
                    <a:lstStyle/>
                    <a:p>
                      <a:pPr algn="ctr">
                        <a:lnSpc>
                          <a:spcPct val="107000"/>
                        </a:lnSpc>
                        <a:spcAft>
                          <a:spcPts val="0"/>
                        </a:spcAft>
                      </a:pPr>
                      <a:r>
                        <a:rPr lang="es-EC" sz="1100" kern="100">
                          <a:effectLst/>
                        </a:rPr>
                        <a:t>Número de Procesos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76200" marB="76200"/>
                </a:tc>
                <a:tc>
                  <a:txBody>
                    <a:bodyPr/>
                    <a:lstStyle/>
                    <a:p>
                      <a:pPr algn="ctr">
                        <a:lnSpc>
                          <a:spcPct val="107000"/>
                        </a:lnSpc>
                        <a:spcAft>
                          <a:spcPts val="0"/>
                        </a:spcAft>
                      </a:pPr>
                      <a:r>
                        <a:rPr lang="es-EC" sz="1100" kern="100">
                          <a:effectLst/>
                        </a:rPr>
                        <a:t>Valor Adjudicado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76200" marB="76200"/>
                </a:tc>
                <a:extLst>
                  <a:ext uri="{0D108BD9-81ED-4DB2-BD59-A6C34878D82A}">
                    <a16:rowId xmlns:a16="http://schemas.microsoft.com/office/drawing/2014/main" val="10000"/>
                  </a:ext>
                </a:extLst>
              </a:tr>
              <a:tr h="503685">
                <a:tc>
                  <a:txBody>
                    <a:bodyPr/>
                    <a:lstStyle/>
                    <a:p>
                      <a:pPr algn="ctr">
                        <a:lnSpc>
                          <a:spcPct val="107000"/>
                        </a:lnSpc>
                        <a:spcAft>
                          <a:spcPts val="0"/>
                        </a:spcAft>
                      </a:pPr>
                      <a:r>
                        <a:rPr lang="es-EC" sz="1100" kern="100" dirty="0">
                          <a:effectLst/>
                        </a:rPr>
                        <a:t>Ínfima Cuantía</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gn="ctr">
                        <a:lnSpc>
                          <a:spcPct val="107000"/>
                        </a:lnSpc>
                        <a:spcAft>
                          <a:spcPts val="0"/>
                        </a:spcAft>
                      </a:pPr>
                      <a:r>
                        <a:rPr lang="es-EC" sz="1100" kern="100" dirty="0">
                          <a:effectLst/>
                        </a:rPr>
                        <a:t>42</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gn="ctr">
                        <a:lnSpc>
                          <a:spcPct val="107000"/>
                        </a:lnSpc>
                        <a:spcAft>
                          <a:spcPts val="0"/>
                        </a:spcAft>
                      </a:pPr>
                      <a:r>
                        <a:rPr lang="es-EC" sz="1100" kern="100">
                          <a:effectLst/>
                        </a:rPr>
                        <a:t>$85528,56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114300" marB="114300"/>
                </a:tc>
                <a:extLst>
                  <a:ext uri="{0D108BD9-81ED-4DB2-BD59-A6C34878D82A}">
                    <a16:rowId xmlns:a16="http://schemas.microsoft.com/office/drawing/2014/main" val="10001"/>
                  </a:ext>
                </a:extLst>
              </a:tr>
              <a:tr h="503685">
                <a:tc>
                  <a:txBody>
                    <a:bodyPr/>
                    <a:lstStyle/>
                    <a:p>
                      <a:pPr algn="ctr">
                        <a:lnSpc>
                          <a:spcPct val="107000"/>
                        </a:lnSpc>
                        <a:spcAft>
                          <a:spcPts val="0"/>
                        </a:spcAft>
                      </a:pPr>
                      <a:r>
                        <a:rPr lang="es-EC" sz="1100" kern="100" dirty="0">
                          <a:effectLst/>
                        </a:rPr>
                        <a:t>Catalogo Electrónico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gn="ctr">
                        <a:lnSpc>
                          <a:spcPct val="107000"/>
                        </a:lnSpc>
                        <a:spcAft>
                          <a:spcPts val="0"/>
                        </a:spcAft>
                      </a:pPr>
                      <a:r>
                        <a:rPr lang="es-EC" sz="1100" kern="100">
                          <a:effectLst/>
                        </a:rPr>
                        <a:t>3</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0" marR="152400" marT="114300" marB="114300"/>
                </a:tc>
                <a:tc>
                  <a:txBody>
                    <a:bodyPr/>
                    <a:lstStyle/>
                    <a:p>
                      <a:pPr algn="ctr">
                        <a:lnSpc>
                          <a:spcPct val="107000"/>
                        </a:lnSpc>
                        <a:spcAft>
                          <a:spcPts val="0"/>
                        </a:spcAft>
                      </a:pPr>
                      <a:r>
                        <a:rPr lang="es-EC" sz="1100" kern="100" dirty="0">
                          <a:effectLst/>
                        </a:rPr>
                        <a:t>$5230,02</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114300" marB="11430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38985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pic>
        <p:nvPicPr>
          <p:cNvPr id="2" name="Imagen 1">
            <a:extLst>
              <a:ext uri="{FF2B5EF4-FFF2-40B4-BE49-F238E27FC236}">
                <a16:creationId xmlns:a16="http://schemas.microsoft.com/office/drawing/2014/main" id="{D2559014-C1C8-2F75-2E4C-5E5E86DE3D31}"/>
              </a:ext>
            </a:extLst>
          </p:cNvPr>
          <p:cNvPicPr>
            <a:picLocks noChangeAspect="1"/>
          </p:cNvPicPr>
          <p:nvPr/>
        </p:nvPicPr>
        <p:blipFill>
          <a:blip r:embed="rId3"/>
          <a:srcRect t="24445" r="2139" b="10255"/>
          <a:stretch>
            <a:fillRect/>
          </a:stretch>
        </p:blipFill>
        <p:spPr>
          <a:xfrm>
            <a:off x="1422887" y="1090246"/>
            <a:ext cx="2117481" cy="2239109"/>
          </a:xfrm>
          <a:prstGeom prst="rect">
            <a:avLst/>
          </a:prstGeom>
        </p:spPr>
      </p:pic>
      <p:pic>
        <p:nvPicPr>
          <p:cNvPr id="3" name="Imagen 2">
            <a:extLst>
              <a:ext uri="{FF2B5EF4-FFF2-40B4-BE49-F238E27FC236}">
                <a16:creationId xmlns:a16="http://schemas.microsoft.com/office/drawing/2014/main" id="{1E612876-7114-1A9D-4086-1589D02A5143}"/>
              </a:ext>
            </a:extLst>
          </p:cNvPr>
          <p:cNvPicPr>
            <a:picLocks noChangeAspect="1"/>
          </p:cNvPicPr>
          <p:nvPr/>
        </p:nvPicPr>
        <p:blipFill>
          <a:blip r:embed="rId4"/>
          <a:srcRect l="1681" t="15898" b="22735"/>
          <a:stretch>
            <a:fillRect/>
          </a:stretch>
        </p:blipFill>
        <p:spPr>
          <a:xfrm>
            <a:off x="4008533" y="1090246"/>
            <a:ext cx="2017887" cy="2239109"/>
          </a:xfrm>
          <a:prstGeom prst="rect">
            <a:avLst/>
          </a:prstGeom>
        </p:spPr>
      </p:pic>
      <p:pic>
        <p:nvPicPr>
          <p:cNvPr id="5" name="Imagen 4">
            <a:extLst>
              <a:ext uri="{FF2B5EF4-FFF2-40B4-BE49-F238E27FC236}">
                <a16:creationId xmlns:a16="http://schemas.microsoft.com/office/drawing/2014/main" id="{BF0F1E34-FEB2-45CF-8762-1CA0874D0B9F}"/>
              </a:ext>
            </a:extLst>
          </p:cNvPr>
          <p:cNvPicPr>
            <a:picLocks noChangeAspect="1"/>
          </p:cNvPicPr>
          <p:nvPr/>
        </p:nvPicPr>
        <p:blipFill>
          <a:blip r:embed="rId5"/>
          <a:srcRect t="8718" b="18633"/>
          <a:stretch>
            <a:fillRect/>
          </a:stretch>
        </p:blipFill>
        <p:spPr>
          <a:xfrm>
            <a:off x="6471138" y="1099970"/>
            <a:ext cx="1652954" cy="2239109"/>
          </a:xfrm>
          <a:prstGeom prst="rect">
            <a:avLst/>
          </a:prstGeom>
        </p:spPr>
      </p:pic>
      <p:pic>
        <p:nvPicPr>
          <p:cNvPr id="6" name="Imagen 5">
            <a:extLst>
              <a:ext uri="{FF2B5EF4-FFF2-40B4-BE49-F238E27FC236}">
                <a16:creationId xmlns:a16="http://schemas.microsoft.com/office/drawing/2014/main" id="{569FAF0D-E909-BA6E-EF3A-D683683C8486}"/>
              </a:ext>
            </a:extLst>
          </p:cNvPr>
          <p:cNvPicPr>
            <a:picLocks noChangeAspect="1"/>
          </p:cNvPicPr>
          <p:nvPr/>
        </p:nvPicPr>
        <p:blipFill>
          <a:blip r:embed="rId6"/>
          <a:srcRect l="11687" t="8205" b="6837"/>
          <a:stretch>
            <a:fillRect/>
          </a:stretch>
        </p:blipFill>
        <p:spPr>
          <a:xfrm>
            <a:off x="8823031" y="1090246"/>
            <a:ext cx="1528445" cy="2239108"/>
          </a:xfrm>
          <a:prstGeom prst="rect">
            <a:avLst/>
          </a:prstGeom>
        </p:spPr>
      </p:pic>
      <p:pic>
        <p:nvPicPr>
          <p:cNvPr id="7" name="Imagen 6">
            <a:extLst>
              <a:ext uri="{FF2B5EF4-FFF2-40B4-BE49-F238E27FC236}">
                <a16:creationId xmlns:a16="http://schemas.microsoft.com/office/drawing/2014/main" id="{296F7F43-B228-8449-761F-A226C973C449}"/>
              </a:ext>
            </a:extLst>
          </p:cNvPr>
          <p:cNvPicPr>
            <a:picLocks noChangeAspect="1"/>
          </p:cNvPicPr>
          <p:nvPr/>
        </p:nvPicPr>
        <p:blipFill>
          <a:blip r:embed="rId7"/>
          <a:srcRect l="5289" r="20384"/>
          <a:stretch>
            <a:fillRect/>
          </a:stretch>
        </p:blipFill>
        <p:spPr>
          <a:xfrm>
            <a:off x="1910860" y="3528645"/>
            <a:ext cx="3763109" cy="2963887"/>
          </a:xfrm>
          <a:prstGeom prst="rect">
            <a:avLst/>
          </a:prstGeom>
        </p:spPr>
      </p:pic>
      <p:pic>
        <p:nvPicPr>
          <p:cNvPr id="8" name="Imagen 7">
            <a:extLst>
              <a:ext uri="{FF2B5EF4-FFF2-40B4-BE49-F238E27FC236}">
                <a16:creationId xmlns:a16="http://schemas.microsoft.com/office/drawing/2014/main" id="{3115DD33-06FB-29FB-6BCC-4CE0B152908E}"/>
              </a:ext>
            </a:extLst>
          </p:cNvPr>
          <p:cNvPicPr>
            <a:picLocks noChangeAspect="1"/>
          </p:cNvPicPr>
          <p:nvPr/>
        </p:nvPicPr>
        <p:blipFill>
          <a:blip r:embed="rId8"/>
          <a:srcRect t="11111" b="10940"/>
          <a:stretch>
            <a:fillRect/>
          </a:stretch>
        </p:blipFill>
        <p:spPr>
          <a:xfrm>
            <a:off x="6283570" y="3518922"/>
            <a:ext cx="3090386" cy="2963887"/>
          </a:xfrm>
          <a:prstGeom prst="rect">
            <a:avLst/>
          </a:prstGeom>
        </p:spPr>
      </p:pic>
    </p:spTree>
    <p:extLst>
      <p:ext uri="{BB962C8B-B14F-4D97-AF65-F5344CB8AC3E}">
        <p14:creationId xmlns:p14="http://schemas.microsoft.com/office/powerpoint/2010/main" val="581722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71599" y="1223466"/>
            <a:ext cx="9601200" cy="342900"/>
          </a:xfrm>
        </p:spPr>
        <p:txBody>
          <a:bodyPr>
            <a:normAutofit/>
          </a:bodyPr>
          <a:lstStyle/>
          <a:p>
            <a:pPr algn="ctr"/>
            <a:r>
              <a:rPr lang="es-EC" sz="1800" b="1" dirty="0">
                <a:solidFill>
                  <a:srgbClr val="0070C0"/>
                </a:solidFill>
              </a:rPr>
              <a:t>CONSULTAS REALIZADAS POR LA CIUDADANIA </a:t>
            </a:r>
          </a:p>
        </p:txBody>
      </p:sp>
      <p:sp>
        <p:nvSpPr>
          <p:cNvPr id="3" name="Marcador de contenido 2"/>
          <p:cNvSpPr>
            <a:spLocks noGrp="1"/>
          </p:cNvSpPr>
          <p:nvPr>
            <p:ph idx="1"/>
          </p:nvPr>
        </p:nvSpPr>
        <p:spPr>
          <a:xfrm>
            <a:off x="1371599" y="1681553"/>
            <a:ext cx="9601200" cy="4464627"/>
          </a:xfrm>
        </p:spPr>
        <p:txBody>
          <a:bodyPr>
            <a:normAutofit fontScale="62500" lnSpcReduction="20000"/>
          </a:bodyPr>
          <a:lstStyle/>
          <a:p>
            <a:r>
              <a:rPr lang="es-EC" b="1" dirty="0"/>
              <a:t>1. Sr. Mario Montalván Castillo</a:t>
            </a:r>
            <a:endParaRPr lang="es-EC" dirty="0"/>
          </a:p>
          <a:p>
            <a:pPr marL="457200" indent="-457200" algn="just">
              <a:buAutoNum type="arabicPeriod"/>
            </a:pPr>
            <a:r>
              <a:rPr lang="es-EC" b="1" dirty="0">
                <a:solidFill>
                  <a:srgbClr val="0070C0"/>
                </a:solidFill>
              </a:rPr>
              <a:t>¿Se ha gestionado el permiso de funcionamiento para el Departamento de Bomberos y cuáles han sido los avances en este proceso? </a:t>
            </a:r>
          </a:p>
          <a:p>
            <a:pPr marL="0" indent="0" algn="just">
              <a:buNone/>
            </a:pPr>
            <a:r>
              <a:rPr lang="es-EC" i="1" dirty="0"/>
              <a:t>El Cuerpo de Bomberos del cantón, tiene dentro de sus actividades de función principal el área de Prevención de incendios, donde los inspectores realizan sus trabajos en todo el tiempo, como son inspecciones a los giros comerciales que existen en el cantón, y también basado en el artículo 355 del Reglamento de Prevención, Mitigación y Protección Contra Incendios es facultad de los inspectores realizar la citación a través de un documento con el fin de poder tener constancia de lo entregado. </a:t>
            </a:r>
            <a:endParaRPr lang="es-EC" dirty="0"/>
          </a:p>
          <a:p>
            <a:pPr marL="0" indent="0" algn="just">
              <a:buNone/>
            </a:pPr>
            <a:r>
              <a:rPr lang="es-EC" i="1" dirty="0"/>
              <a:t>En el 2025 se realizó la notificación a más de 37 giros comerciales, para que procedan a realizar el trámite pertinente de los respectivos permisos de Funcionamiento para su operación normal. </a:t>
            </a:r>
            <a:endParaRPr lang="es-EC" dirty="0"/>
          </a:p>
          <a:p>
            <a:pPr marL="0" indent="0" algn="just">
              <a:buNone/>
            </a:pPr>
            <a:r>
              <a:rPr lang="es-EC" i="1" dirty="0"/>
              <a:t>De igual forma en el 2025 se gestionó, más de 568 inspecciones realizadas, de las cuales 35 no fueron aprobadas, dando un valor recaudado de 20924,57usd</a:t>
            </a:r>
            <a:r>
              <a:rPr lang="es-EC" dirty="0"/>
              <a:t>.    </a:t>
            </a:r>
          </a:p>
          <a:p>
            <a:pPr marL="0" indent="0">
              <a:buNone/>
            </a:pPr>
            <a:r>
              <a:rPr lang="es-EC" dirty="0"/>
              <a:t>2</a:t>
            </a:r>
            <a:r>
              <a:rPr lang="es-EC" dirty="0">
                <a:solidFill>
                  <a:srgbClr val="0070C0"/>
                </a:solidFill>
              </a:rPr>
              <a:t>. </a:t>
            </a:r>
            <a:r>
              <a:rPr lang="es-EC" b="1" dirty="0">
                <a:solidFill>
                  <a:srgbClr val="0070C0"/>
                </a:solidFill>
              </a:rPr>
              <a:t>¿Qué apoyos emergentes se han brindado a los recintos por parte de la CB-PVM y cómo se han implementado?</a:t>
            </a:r>
          </a:p>
          <a:p>
            <a:pPr marL="0" indent="0" algn="just">
              <a:buNone/>
            </a:pPr>
            <a:r>
              <a:rPr lang="es-EC" i="1" dirty="0"/>
              <a:t>El Cuerpo de Bomberos del cantón, como parte del apoyo fuera de sus acciones de labores diarias, colabora con la dotación de agua en varios sectores del cantón, así por ejemplo tenemos en el Km 122 Recinto 10 de Agosto, se doto de agua en época de estiaje a toda la población, de igual forma se colaboro con agua en tanqueros a la Lotización San Juan III, Divina Misericordia, así como a la Comuna San Vicente de Andoas en tiempo de una urgencia suscitada en el sector y también a unidades educativas de la cabecera cantonal y recintos.</a:t>
            </a:r>
            <a:endParaRPr lang="es-EC" dirty="0"/>
          </a:p>
          <a:p>
            <a:pPr marL="0" indent="0">
              <a:buNone/>
            </a:pPr>
            <a:r>
              <a:rPr lang="es-EC" i="1" dirty="0"/>
              <a:t>Se realizo un total de 68 viajes de agua a los sectores antes mencionados.</a:t>
            </a:r>
            <a:endParaRPr lang="es-EC" dirty="0"/>
          </a:p>
          <a:p>
            <a:pPr marL="0" indent="0" algn="just">
              <a:buNone/>
            </a:pPr>
            <a:r>
              <a:rPr lang="es-EC" i="1" dirty="0"/>
              <a:t>También se apoya en limpieza de sectores de concentración de personas como el Mercado Central, unidades educativas, e instituciones públicas del cantón. </a:t>
            </a:r>
            <a:endParaRPr lang="es-EC" dirty="0"/>
          </a:p>
          <a:p>
            <a:pPr marL="0" indent="0">
              <a:buNone/>
            </a:pPr>
            <a:endParaRPr lang="es-EC" dirty="0"/>
          </a:p>
          <a:p>
            <a:pPr marL="0" indent="0">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82118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293755507"/>
              </p:ext>
            </p:extLst>
          </p:nvPr>
        </p:nvGraphicFramePr>
        <p:xfrm>
          <a:off x="1361873" y="1894284"/>
          <a:ext cx="7511963" cy="1694562"/>
        </p:xfrm>
        <a:graphic>
          <a:graphicData uri="http://schemas.openxmlformats.org/drawingml/2006/table">
            <a:tbl>
              <a:tblPr>
                <a:tableStyleId>{5C22544A-7EE6-4342-B048-85BDC9FD1C3A}</a:tableStyleId>
              </a:tblPr>
              <a:tblGrid>
                <a:gridCol w="1973579">
                  <a:extLst>
                    <a:ext uri="{9D8B030D-6E8A-4147-A177-3AD203B41FA5}">
                      <a16:colId xmlns:a16="http://schemas.microsoft.com/office/drawing/2014/main" val="20000"/>
                    </a:ext>
                  </a:extLst>
                </a:gridCol>
                <a:gridCol w="1376649">
                  <a:extLst>
                    <a:ext uri="{9D8B030D-6E8A-4147-A177-3AD203B41FA5}">
                      <a16:colId xmlns:a16="http://schemas.microsoft.com/office/drawing/2014/main" val="20001"/>
                    </a:ext>
                  </a:extLst>
                </a:gridCol>
                <a:gridCol w="4161735">
                  <a:extLst>
                    <a:ext uri="{9D8B030D-6E8A-4147-A177-3AD203B41FA5}">
                      <a16:colId xmlns:a16="http://schemas.microsoft.com/office/drawing/2014/main" val="20002"/>
                    </a:ext>
                  </a:extLst>
                </a:gridCol>
              </a:tblGrid>
              <a:tr h="189230">
                <a:tc>
                  <a:txBody>
                    <a:bodyPr/>
                    <a:lstStyle/>
                    <a:p>
                      <a:pPr>
                        <a:lnSpc>
                          <a:spcPct val="107000"/>
                        </a:lnSpc>
                        <a:spcAft>
                          <a:spcPts val="0"/>
                        </a:spcAft>
                      </a:pPr>
                      <a:r>
                        <a:rPr lang="es-EC" sz="1000" b="1" kern="100" dirty="0">
                          <a:effectLst/>
                        </a:rPr>
                        <a:t>A NIVEL DE GRUPO </a:t>
                      </a:r>
                      <a:endParaRPr lang="es-EC" sz="12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b="1" kern="100">
                          <a:effectLst/>
                        </a:rPr>
                        <a:t>EJECUTADO </a:t>
                      </a:r>
                      <a:endParaRPr lang="es-EC" sz="1200" b="1"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b="1" kern="100" dirty="0">
                          <a:effectLst/>
                        </a:rPr>
                        <a:t>DETALLE</a:t>
                      </a:r>
                      <a:endParaRPr lang="es-EC" sz="12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18440">
                <a:tc>
                  <a:txBody>
                    <a:bodyPr/>
                    <a:lstStyle/>
                    <a:p>
                      <a:pPr>
                        <a:lnSpc>
                          <a:spcPct val="107000"/>
                        </a:lnSpc>
                        <a:spcAft>
                          <a:spcPts val="0"/>
                        </a:spcAft>
                      </a:pPr>
                      <a:r>
                        <a:rPr lang="es-EC" sz="1000" b="1" kern="100">
                          <a:effectLst/>
                        </a:rPr>
                        <a:t>GRUPO 510000 </a:t>
                      </a:r>
                      <a:endParaRPr lang="es-EC" sz="1200" b="1"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139,549.48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Pago mensual de sueldos, alimentación, complementarias, otros.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18440">
                <a:tc>
                  <a:txBody>
                    <a:bodyPr/>
                    <a:lstStyle/>
                    <a:p>
                      <a:pPr>
                        <a:lnSpc>
                          <a:spcPct val="107000"/>
                        </a:lnSpc>
                        <a:spcAft>
                          <a:spcPts val="0"/>
                        </a:spcAft>
                      </a:pPr>
                      <a:r>
                        <a:rPr lang="es-EC" sz="1000" b="1" kern="100">
                          <a:effectLst/>
                        </a:rPr>
                        <a:t>GRUPO 530000 </a:t>
                      </a:r>
                      <a:endParaRPr lang="es-EC" sz="1200" b="1"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66,671.25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Gastos Corrientes, como adquisición de materiales de oficina, aseo, herramientas, equipos menores, otros.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18440">
                <a:tc>
                  <a:txBody>
                    <a:bodyPr/>
                    <a:lstStyle/>
                    <a:p>
                      <a:pPr>
                        <a:lnSpc>
                          <a:spcPct val="107000"/>
                        </a:lnSpc>
                        <a:spcAft>
                          <a:spcPts val="0"/>
                        </a:spcAft>
                      </a:pPr>
                      <a:r>
                        <a:rPr lang="es-EC" sz="1000" b="1" kern="100" dirty="0">
                          <a:effectLst/>
                        </a:rPr>
                        <a:t>GRUPO 570000 </a:t>
                      </a:r>
                      <a:endParaRPr lang="es-EC" sz="12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18,452.71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Contratación de todo tipo de seguros: De Vida, Bienes e Inmuebles, Vehículos, otros.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18440">
                <a:tc>
                  <a:txBody>
                    <a:bodyPr/>
                    <a:lstStyle/>
                    <a:p>
                      <a:pPr>
                        <a:lnSpc>
                          <a:spcPct val="107000"/>
                        </a:lnSpc>
                        <a:spcAft>
                          <a:spcPts val="0"/>
                        </a:spcAft>
                      </a:pPr>
                      <a:r>
                        <a:rPr lang="es-EC" sz="1000" b="1" kern="100">
                          <a:effectLst/>
                        </a:rPr>
                        <a:t>GRUPO 580000 </a:t>
                      </a:r>
                      <a:endParaRPr lang="es-EC" sz="1200" b="1"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1,662.70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a:effectLst/>
                        </a:rPr>
                        <a:t>Pago de impuestos, matriculación vehicular, RTV, oros</a:t>
                      </a:r>
                      <a:endParaRPr lang="es-EC" sz="12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18440">
                <a:tc>
                  <a:txBody>
                    <a:bodyPr/>
                    <a:lstStyle/>
                    <a:p>
                      <a:pPr>
                        <a:lnSpc>
                          <a:spcPct val="107000"/>
                        </a:lnSpc>
                        <a:spcAft>
                          <a:spcPts val="0"/>
                        </a:spcAft>
                      </a:pPr>
                      <a:r>
                        <a:rPr lang="es-EC" sz="1000" b="1" kern="100">
                          <a:effectLst/>
                        </a:rPr>
                        <a:t>GRUPO 840000 </a:t>
                      </a:r>
                      <a:endParaRPr lang="es-EC" sz="1200" b="1"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15,989.88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a:effectLst/>
                        </a:rPr>
                        <a:t>Gastos en equipos, herramientas, materiales para área operativa. </a:t>
                      </a:r>
                      <a:endParaRPr lang="es-EC" sz="12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20980">
                <a:tc>
                  <a:txBody>
                    <a:bodyPr/>
                    <a:lstStyle/>
                    <a:p>
                      <a:pPr>
                        <a:lnSpc>
                          <a:spcPct val="107000"/>
                        </a:lnSpc>
                        <a:spcAft>
                          <a:spcPts val="0"/>
                        </a:spcAft>
                      </a:pPr>
                      <a:r>
                        <a:rPr lang="es-EC" sz="1000" b="1" kern="100" dirty="0">
                          <a:effectLst/>
                        </a:rPr>
                        <a:t>TOTAL </a:t>
                      </a:r>
                      <a:endParaRPr lang="es-EC" sz="12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a:effectLst/>
                        </a:rPr>
                        <a:t>242,326.02 </a:t>
                      </a:r>
                      <a:endParaRPr lang="es-EC" sz="12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000" kern="100" dirty="0">
                          <a:effectLst/>
                        </a:rPr>
                        <a:t> </a:t>
                      </a:r>
                      <a:endParaRPr lang="es-EC" sz="12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
        <p:nvSpPr>
          <p:cNvPr id="6" name="Rectangle 1"/>
          <p:cNvSpPr>
            <a:spLocks noChangeArrowheads="1"/>
          </p:cNvSpPr>
          <p:nvPr/>
        </p:nvSpPr>
        <p:spPr bwMode="auto">
          <a:xfrm>
            <a:off x="1127412" y="1118981"/>
            <a:ext cx="1008957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2. An</a:t>
            </a:r>
            <a:r>
              <a:rPr kumimoji="0" lang="es-EC"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ó</a:t>
            </a:r>
            <a:r>
              <a:rPr kumimoji="0" lang="es-EC" sz="11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nimo</a:t>
            </a:r>
            <a:endParaRPr kumimoji="0" lang="es-EC" sz="9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C" sz="1100" b="1" i="0"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1. </a:t>
            </a:r>
            <a:r>
              <a:rPr kumimoji="0" lang="es-EC" sz="1100" b="1" i="0" u="none" strike="noStrike" cap="none" normalizeH="0" baseline="0" dirty="0">
                <a:ln>
                  <a:noFill/>
                </a:ln>
                <a:solidFill>
                  <a:srgbClr val="0070C0"/>
                </a:solidFill>
                <a:effectLst/>
                <a:latin typeface="Calibri" panose="020F0502020204030204" pitchFamily="34" charset="0"/>
                <a:ea typeface="Calibri" panose="020F0502020204030204" pitchFamily="34" charset="0"/>
                <a:cs typeface="Arial" panose="020B0604020202020204" pitchFamily="34" charset="0"/>
              </a:rPr>
              <a:t>¿</a:t>
            </a:r>
            <a:r>
              <a:rPr kumimoji="0" lang="es-EC" sz="1100" b="1" i="0"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C</a:t>
            </a:r>
            <a:r>
              <a:rPr kumimoji="0" lang="es-EC" sz="1100" b="1" i="0" u="none" strike="noStrike" cap="none" normalizeH="0" baseline="0" dirty="0">
                <a:ln>
                  <a:noFill/>
                </a:ln>
                <a:solidFill>
                  <a:srgbClr val="0070C0"/>
                </a:solidFill>
                <a:effectLst/>
                <a:latin typeface="Calibri" panose="020F0502020204030204" pitchFamily="34" charset="0"/>
                <a:ea typeface="Calibri" panose="020F0502020204030204" pitchFamily="34" charset="0"/>
                <a:cs typeface="Arial" panose="020B0604020202020204" pitchFamily="34" charset="0"/>
              </a:rPr>
              <a:t>ó</a:t>
            </a:r>
            <a:r>
              <a:rPr kumimoji="0" lang="es-EC" sz="1100" b="1" i="0"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mo se ha realizado el manejo de recursos por parte de la CB-PVM y cu</a:t>
            </a:r>
            <a:r>
              <a:rPr kumimoji="0" lang="es-EC" sz="1100" b="1" i="0" u="none" strike="noStrike" cap="none" normalizeH="0" baseline="0" dirty="0">
                <a:ln>
                  <a:noFill/>
                </a:ln>
                <a:solidFill>
                  <a:srgbClr val="0070C0"/>
                </a:solidFill>
                <a:effectLst/>
                <a:latin typeface="Calibri" panose="020F0502020204030204" pitchFamily="34" charset="0"/>
                <a:ea typeface="Calibri" panose="020F0502020204030204" pitchFamily="34" charset="0"/>
                <a:cs typeface="Arial" panose="020B0604020202020204" pitchFamily="34" charset="0"/>
              </a:rPr>
              <a:t>á</a:t>
            </a:r>
            <a:r>
              <a:rPr kumimoji="0" lang="es-EC" sz="1100" b="1" i="0"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les han sido los resultados en este aspecto? </a:t>
            </a:r>
            <a:endParaRPr kumimoji="0" lang="es-EC" sz="900" b="1" i="0" u="none" strike="noStrike" cap="none" normalizeH="0" baseline="0" dirty="0">
              <a:ln>
                <a:noFill/>
              </a:ln>
              <a:solidFill>
                <a:srgbClr val="0070C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C" sz="1100" b="1" i="1"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En el a</a:t>
            </a:r>
            <a:r>
              <a:rPr kumimoji="0" lang="es-EC" sz="1100" b="1" i="1" u="none" strike="noStrike" cap="none" normalizeH="0" baseline="0" dirty="0">
                <a:ln>
                  <a:noFill/>
                </a:ln>
                <a:solidFill>
                  <a:srgbClr val="0070C0"/>
                </a:solidFill>
                <a:effectLst/>
                <a:latin typeface="Calibri" panose="020F0502020204030204" pitchFamily="34" charset="0"/>
                <a:ea typeface="Calibri" panose="020F0502020204030204" pitchFamily="34" charset="0"/>
                <a:cs typeface="Arial" panose="020B0604020202020204" pitchFamily="34" charset="0"/>
              </a:rPr>
              <a:t>ñ</a:t>
            </a:r>
            <a:r>
              <a:rPr kumimoji="0" lang="es-EC" sz="1100" b="1" i="1"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o 2025 se realiz</a:t>
            </a:r>
            <a:r>
              <a:rPr kumimoji="0" lang="es-EC" sz="1100" b="1" i="1" u="none" strike="noStrike" cap="none" normalizeH="0" baseline="0" dirty="0">
                <a:ln>
                  <a:noFill/>
                </a:ln>
                <a:solidFill>
                  <a:srgbClr val="0070C0"/>
                </a:solidFill>
                <a:effectLst/>
                <a:latin typeface="Calibri" panose="020F0502020204030204" pitchFamily="34" charset="0"/>
                <a:ea typeface="Calibri" panose="020F0502020204030204" pitchFamily="34" charset="0"/>
                <a:cs typeface="Arial" panose="020B0604020202020204" pitchFamily="34" charset="0"/>
              </a:rPr>
              <a:t>ó</a:t>
            </a:r>
            <a:r>
              <a:rPr kumimoji="0" lang="es-EC" sz="1100" b="1" i="1"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 el siguiente manejo de los recursos econ</a:t>
            </a:r>
            <a:r>
              <a:rPr kumimoji="0" lang="es-EC" sz="1100" b="1" i="1" u="none" strike="noStrike" cap="none" normalizeH="0" baseline="0" dirty="0">
                <a:ln>
                  <a:noFill/>
                </a:ln>
                <a:solidFill>
                  <a:srgbClr val="0070C0"/>
                </a:solidFill>
                <a:effectLst/>
                <a:latin typeface="Calibri" panose="020F0502020204030204" pitchFamily="34" charset="0"/>
                <a:ea typeface="Calibri" panose="020F0502020204030204" pitchFamily="34" charset="0"/>
                <a:cs typeface="Arial" panose="020B0604020202020204" pitchFamily="34" charset="0"/>
              </a:rPr>
              <a:t>ó</a:t>
            </a:r>
            <a:r>
              <a:rPr kumimoji="0" lang="es-EC" sz="1100" b="1" i="1" u="none" strike="noStrike" cap="none" normalizeH="0" baseline="0" dirty="0">
                <a:ln>
                  <a:noFill/>
                </a:ln>
                <a:solidFill>
                  <a:srgbClr val="0070C0"/>
                </a:solidFill>
                <a:effectLst/>
                <a:latin typeface="Arial" panose="020B0604020202020204" pitchFamily="34" charset="0"/>
                <a:ea typeface="Calibri" panose="020F0502020204030204" pitchFamily="34" charset="0"/>
                <a:cs typeface="Arial" panose="020B0604020202020204" pitchFamily="34" charset="0"/>
              </a:rPr>
              <a:t>micos: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sz="900" b="1" i="0" u="none" strike="noStrike" cap="none" normalizeH="0" baseline="0" dirty="0">
              <a:ln>
                <a:noFill/>
              </a:ln>
              <a:solidFill>
                <a:srgbClr val="0070C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C" sz="1800" b="0" i="0" u="none" strike="noStrike" cap="none" normalizeH="0" baseline="0" dirty="0">
              <a:ln>
                <a:noFill/>
              </a:ln>
              <a:solidFill>
                <a:srgbClr val="0070C0"/>
              </a:solidFill>
              <a:effectLst/>
              <a:latin typeface="Arial" panose="020B0604020202020204" pitchFamily="34" charset="0"/>
            </a:endParaRPr>
          </a:p>
        </p:txBody>
      </p:sp>
      <p:sp>
        <p:nvSpPr>
          <p:cNvPr id="9" name="Rectángulo 8"/>
          <p:cNvSpPr/>
          <p:nvPr/>
        </p:nvSpPr>
        <p:spPr>
          <a:xfrm>
            <a:off x="1236517" y="3642883"/>
            <a:ext cx="10505210" cy="430887"/>
          </a:xfrm>
          <a:prstGeom prst="rect">
            <a:avLst/>
          </a:prstGeom>
        </p:spPr>
        <p:txBody>
          <a:bodyPr wrap="square">
            <a:spAutoFit/>
          </a:bodyPr>
          <a:lstStyle/>
          <a:p>
            <a:pPr algn="just">
              <a:spcAft>
                <a:spcPts val="0"/>
              </a:spcAft>
            </a:pPr>
            <a:r>
              <a:rPr lang="es-EC" sz="1100" b="1" kern="100" dirty="0">
                <a:solidFill>
                  <a:srgbClr val="0070C0"/>
                </a:solidFill>
                <a:latin typeface="Arial" panose="020B0604020202020204" pitchFamily="34" charset="0"/>
                <a:ea typeface="Calibri" panose="020F0502020204030204" pitchFamily="34" charset="0"/>
                <a:cs typeface="Times New Roman" panose="02020603050405020304" pitchFamily="18" charset="0"/>
              </a:rPr>
              <a:t>2. ¿Cuáles son las actividades realizadas por la CB-PVM y cuál es el alcance real de sus responsabilidades?</a:t>
            </a:r>
            <a:endParaRPr lang="es-EC" sz="1100" b="1" kern="1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EC" sz="1100" i="1" kern="100" dirty="0">
                <a:latin typeface="Arial" panose="020B0604020202020204" pitchFamily="34" charset="0"/>
                <a:ea typeface="Calibri" panose="020F0502020204030204" pitchFamily="34" charset="0"/>
                <a:cs typeface="Times New Roman" panose="02020603050405020304" pitchFamily="18" charset="0"/>
              </a:rPr>
              <a:t>Los Cuerpo de Bomberos a nivel del Ecuador tenemos funciones específicas, que se cumple según normativa vigente, las cuales son las siguientes</a:t>
            </a:r>
            <a:r>
              <a:rPr lang="es-EC" sz="1100" kern="100" dirty="0">
                <a:latin typeface="Arial" panose="020B0604020202020204" pitchFamily="34" charset="0"/>
                <a:ea typeface="Calibri" panose="020F0502020204030204" pitchFamily="34" charset="0"/>
                <a:cs typeface="Times New Roman" panose="02020603050405020304" pitchFamily="18" charset="0"/>
              </a:rPr>
              <a:t>: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Tabla 9"/>
          <p:cNvGraphicFramePr>
            <a:graphicFrameLocks noGrp="1"/>
          </p:cNvGraphicFramePr>
          <p:nvPr>
            <p:extLst>
              <p:ext uri="{D42A27DB-BD31-4B8C-83A1-F6EECF244321}">
                <p14:modId xmlns:p14="http://schemas.microsoft.com/office/powerpoint/2010/main" val="136303039"/>
              </p:ext>
            </p:extLst>
          </p:nvPr>
        </p:nvGraphicFramePr>
        <p:xfrm>
          <a:off x="1350816" y="4073770"/>
          <a:ext cx="7559007" cy="2185555"/>
        </p:xfrm>
        <a:graphic>
          <a:graphicData uri="http://schemas.openxmlformats.org/drawingml/2006/table">
            <a:tbl>
              <a:tblPr firstRow="1" firstCol="1" bandRow="1">
                <a:tableStyleId>{FABFCF23-3B69-468F-B69F-88F6DE6A72F2}</a:tableStyleId>
              </a:tblPr>
              <a:tblGrid>
                <a:gridCol w="2266634">
                  <a:extLst>
                    <a:ext uri="{9D8B030D-6E8A-4147-A177-3AD203B41FA5}">
                      <a16:colId xmlns:a16="http://schemas.microsoft.com/office/drawing/2014/main" val="20000"/>
                    </a:ext>
                  </a:extLst>
                </a:gridCol>
                <a:gridCol w="5292373">
                  <a:extLst>
                    <a:ext uri="{9D8B030D-6E8A-4147-A177-3AD203B41FA5}">
                      <a16:colId xmlns:a16="http://schemas.microsoft.com/office/drawing/2014/main" val="20001"/>
                    </a:ext>
                  </a:extLst>
                </a:gridCol>
              </a:tblGrid>
              <a:tr h="190500">
                <a:tc>
                  <a:txBody>
                    <a:bodyPr/>
                    <a:lstStyle/>
                    <a:p>
                      <a:pPr algn="ctr">
                        <a:spcAft>
                          <a:spcPts val="0"/>
                        </a:spcAft>
                      </a:pPr>
                      <a:r>
                        <a:rPr lang="es-EC" sz="1100" kern="100" dirty="0">
                          <a:effectLst/>
                        </a:rPr>
                        <a:t>Función</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100" kern="100">
                          <a:effectLst/>
                        </a:rPr>
                        <a:t>Descripción</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9011">
                <a:tc>
                  <a:txBody>
                    <a:bodyPr/>
                    <a:lstStyle/>
                    <a:p>
                      <a:pPr>
                        <a:spcAft>
                          <a:spcPts val="0"/>
                        </a:spcAft>
                      </a:pPr>
                      <a:r>
                        <a:rPr lang="es-EC" sz="1100" kern="100" dirty="0">
                          <a:effectLst/>
                        </a:rPr>
                        <a:t>Prevención de Incendios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100" kern="100" dirty="0">
                          <a:effectLst/>
                        </a:rPr>
                        <a:t>Realizar inspecciones técnicas en edificaciones, comercios e industrias para verificar el cumplimiento de normas de seguridad y emitir el permiso de funcionamiento.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9011">
                <a:tc>
                  <a:txBody>
                    <a:bodyPr/>
                    <a:lstStyle/>
                    <a:p>
                      <a:pPr>
                        <a:spcAft>
                          <a:spcPts val="0"/>
                        </a:spcAft>
                      </a:pPr>
                      <a:r>
                        <a:rPr lang="es-EC" sz="1100" kern="100" dirty="0">
                          <a:effectLst/>
                        </a:rPr>
                        <a:t>Combate de Incendios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100" kern="100" dirty="0">
                          <a:effectLst/>
                        </a:rPr>
                        <a:t>Respuesta inmediata para controlar y extinguir incendios estructurales, forestales, vehiculares o de cualquier otra índole para salvar vidas y bienes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9011">
                <a:tc>
                  <a:txBody>
                    <a:bodyPr/>
                    <a:lstStyle/>
                    <a:p>
                      <a:pPr>
                        <a:spcAft>
                          <a:spcPts val="0"/>
                        </a:spcAft>
                      </a:pPr>
                      <a:r>
                        <a:rPr lang="es-EC" sz="1100" kern="100">
                          <a:effectLst/>
                        </a:rPr>
                        <a:t>Atención Prehospitalaria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100" kern="100" dirty="0">
                          <a:effectLst/>
                        </a:rPr>
                        <a:t>Brindar primeros auxilios y estabilización a víctimas de accidentes o emergencias médicas desde el sitio del accidente y traslado a un centro de salud más cercano.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9011">
                <a:tc>
                  <a:txBody>
                    <a:bodyPr/>
                    <a:lstStyle/>
                    <a:p>
                      <a:pPr>
                        <a:spcAft>
                          <a:spcPts val="0"/>
                        </a:spcAft>
                      </a:pPr>
                      <a:r>
                        <a:rPr lang="es-EC" sz="1100" kern="100">
                          <a:effectLst/>
                        </a:rPr>
                        <a:t>Búsqueda y Rescate</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100" kern="100" dirty="0">
                          <a:effectLst/>
                        </a:rPr>
                        <a:t>Operaciones especializadas para localizar y extraer personas atrapadas en estructuras colapsadas, montañas, ríos, o tras accidentes de tránsito.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9011">
                <a:tc>
                  <a:txBody>
                    <a:bodyPr/>
                    <a:lstStyle/>
                    <a:p>
                      <a:pPr algn="just">
                        <a:spcAft>
                          <a:spcPts val="0"/>
                        </a:spcAft>
                      </a:pPr>
                      <a:r>
                        <a:rPr lang="es-EC" sz="1100" kern="100" dirty="0">
                          <a:effectLst/>
                        </a:rPr>
                        <a:t>Manejo de Materiales Peligrosos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100" kern="100" dirty="0">
                          <a:effectLst/>
                        </a:rPr>
                        <a:t>Control y mitigación de incidentes que involucren fugas o derrames de sustancias químicas, biológicas o radiológicas peligrosas.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1" name="Rectángulo 10"/>
          <p:cNvSpPr/>
          <p:nvPr/>
        </p:nvSpPr>
        <p:spPr>
          <a:xfrm>
            <a:off x="1236517" y="6257836"/>
            <a:ext cx="10505210" cy="430887"/>
          </a:xfrm>
          <a:prstGeom prst="rect">
            <a:avLst/>
          </a:prstGeom>
        </p:spPr>
        <p:txBody>
          <a:bodyPr wrap="square">
            <a:spAutoFit/>
          </a:bodyPr>
          <a:lstStyle/>
          <a:p>
            <a:pPr algn="just">
              <a:spcAft>
                <a:spcPts val="0"/>
              </a:spcAft>
            </a:pPr>
            <a:r>
              <a:rPr lang="es-EC" sz="1100" i="1" kern="100" dirty="0">
                <a:latin typeface="Arial" panose="020B0604020202020204" pitchFamily="34" charset="0"/>
                <a:ea typeface="Calibri" panose="020F0502020204030204" pitchFamily="34" charset="0"/>
                <a:cs typeface="Times New Roman" panose="02020603050405020304" pitchFamily="18" charset="0"/>
              </a:rPr>
              <a:t>El Cuerpo de Bomberos de Pedro Vicente Maldonado, colabora en dotación de agua a sitios y sectores que no existen este servicio, de igual no realiza transporte secundario de pacientes entre casas de salud.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0628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600" y="1226128"/>
            <a:ext cx="10193482" cy="4921827"/>
          </a:xfrm>
        </p:spPr>
        <p:txBody>
          <a:bodyPr>
            <a:normAutofit/>
          </a:bodyPr>
          <a:lstStyle/>
          <a:p>
            <a:pPr marL="0" indent="0">
              <a:buNone/>
            </a:pPr>
            <a:r>
              <a:rPr lang="es-EC" b="1" dirty="0"/>
              <a:t>3. Jeanneth Lozano</a:t>
            </a:r>
            <a:endParaRPr lang="es-EC" dirty="0"/>
          </a:p>
          <a:p>
            <a:pPr marL="0" indent="0" algn="just">
              <a:buNone/>
            </a:pPr>
            <a:r>
              <a:rPr lang="es-EC" b="1" dirty="0">
                <a:solidFill>
                  <a:srgbClr val="0070C0"/>
                </a:solidFill>
              </a:rPr>
              <a:t>1. ¿Qué avances se han realizado en la actualización de las ordenanzas municipales por parte de la CB-PVM? </a:t>
            </a:r>
          </a:p>
          <a:p>
            <a:pPr marL="0" indent="0" algn="just">
              <a:buNone/>
            </a:pPr>
            <a:r>
              <a:rPr lang="es-EC" i="1" dirty="0"/>
              <a:t>El Cuerpo de Bomberos de Pedro Vicente Maldonado, fue adscrita al GADM Pedro Vicente Maldonado, según Ordenanza No. 015-2015, fecha desde la cual tiene su razón social como Cuerpo de Bomberos del Gobierno Autónomo Descentralizado Municipal del Cantón Pedro Vicente Maldonado, de ahí en octubre de 2025 por parte de la institución se ha remitido oficio al Municipio que se haga la actualización de la ordenanza con el fin de contar con la normativa vigente, pero hasta la presente fecha aun no se concretan los cambios solicitados, se esta cumpliendo los procesos internos en las comisiones pertinentes</a:t>
            </a:r>
            <a:r>
              <a:rPr lang="es-EC" dirty="0"/>
              <a:t>. </a:t>
            </a:r>
          </a:p>
          <a:p>
            <a:pPr marL="0" indent="0" algn="just">
              <a:buNone/>
            </a:pPr>
            <a:r>
              <a:rPr lang="es-EC" b="1" dirty="0">
                <a:solidFill>
                  <a:srgbClr val="0070C0"/>
                </a:solidFill>
              </a:rPr>
              <a:t>2. ¿Cuál es el estado actual del proceso de actualización de ordenanzas y cuáles son los plazos establecidos para su implementación?</a:t>
            </a:r>
          </a:p>
          <a:p>
            <a:pPr marL="0" indent="0" algn="just">
              <a:buNone/>
            </a:pPr>
            <a:r>
              <a:rPr lang="es-EC" i="1" dirty="0"/>
              <a:t>La solicitud de ordenanza solicitada por la institución, aun no se ha concretado los cambios, por ello aún no se establece su posible implementación</a:t>
            </a:r>
            <a:r>
              <a:rPr lang="es-EC" dirty="0"/>
              <a:t>. </a:t>
            </a:r>
          </a:p>
          <a:p>
            <a:pPr marL="0" indent="0">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972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599" y="1153391"/>
            <a:ext cx="10338955" cy="4714009"/>
          </a:xfrm>
        </p:spPr>
        <p:txBody>
          <a:bodyPr/>
          <a:lstStyle/>
          <a:p>
            <a:pPr marL="0" indent="0">
              <a:buNone/>
            </a:pPr>
            <a:r>
              <a:rPr lang="es-EC" b="1" dirty="0"/>
              <a:t>4. Diana Parreño</a:t>
            </a:r>
            <a:endParaRPr lang="es-EC" dirty="0"/>
          </a:p>
          <a:p>
            <a:pPr marL="0" indent="0" algn="just">
              <a:buNone/>
            </a:pPr>
            <a:r>
              <a:rPr lang="es-EC" b="1" dirty="0">
                <a:solidFill>
                  <a:srgbClr val="0070C0"/>
                </a:solidFill>
              </a:rPr>
              <a:t>1 ¿Cuáles son los resultados específicos de la gestión 2025 en términos de uso de recursos, condiciones de vehículos e infraestructura, gestión del talento humano, y cómo se han abordado los problemas, limitaciones y riesgos identificados para la población? (rendición de cuentas en estos aspectos)</a:t>
            </a:r>
          </a:p>
          <a:p>
            <a:pPr marL="0" indent="0" algn="just">
              <a:buNone/>
            </a:pPr>
            <a:r>
              <a:rPr lang="es-EC" i="1" dirty="0"/>
              <a:t>El Cuerpo de Bomberos de Pedro Vicente Maldonado, en el año 2025 tuvo los siguientes resultados:</a:t>
            </a:r>
            <a:endParaRPr lang="es-EC" dirty="0"/>
          </a:p>
          <a:p>
            <a:pPr marL="0" indent="0">
              <a:buNone/>
            </a:pPr>
            <a:endParaRPr lang="es-EC" dirty="0"/>
          </a:p>
        </p:txBody>
      </p:sp>
      <p:pic>
        <p:nvPicPr>
          <p:cNvPr id="4" name="Imagen 3"/>
          <p:cNvPicPr>
            <a:picLocks noChangeAspect="1"/>
          </p:cNvPicPr>
          <p:nvPr/>
        </p:nvPicPr>
        <p:blipFill rotWithShape="1">
          <a:blip r:embed="rId3"/>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1560116043"/>
              </p:ext>
            </p:extLst>
          </p:nvPr>
        </p:nvGraphicFramePr>
        <p:xfrm>
          <a:off x="1450426" y="3626011"/>
          <a:ext cx="5307966" cy="1878045"/>
        </p:xfrm>
        <a:graphic>
          <a:graphicData uri="http://schemas.openxmlformats.org/drawingml/2006/table">
            <a:tbl>
              <a:tblPr firstRow="1" firstCol="1" bandRow="1">
                <a:tableStyleId>{00A15C55-8517-42AA-B614-E9B94910E393}</a:tableStyleId>
              </a:tblPr>
              <a:tblGrid>
                <a:gridCol w="778860">
                  <a:extLst>
                    <a:ext uri="{9D8B030D-6E8A-4147-A177-3AD203B41FA5}">
                      <a16:colId xmlns:a16="http://schemas.microsoft.com/office/drawing/2014/main" val="20000"/>
                    </a:ext>
                  </a:extLst>
                </a:gridCol>
                <a:gridCol w="3750246">
                  <a:extLst>
                    <a:ext uri="{9D8B030D-6E8A-4147-A177-3AD203B41FA5}">
                      <a16:colId xmlns:a16="http://schemas.microsoft.com/office/drawing/2014/main" val="20001"/>
                    </a:ext>
                  </a:extLst>
                </a:gridCol>
                <a:gridCol w="778860">
                  <a:extLst>
                    <a:ext uri="{9D8B030D-6E8A-4147-A177-3AD203B41FA5}">
                      <a16:colId xmlns:a16="http://schemas.microsoft.com/office/drawing/2014/main" val="20002"/>
                    </a:ext>
                  </a:extLst>
                </a:gridCol>
              </a:tblGrid>
              <a:tr h="190500">
                <a:tc gridSpan="3">
                  <a:txBody>
                    <a:bodyPr/>
                    <a:lstStyle/>
                    <a:p>
                      <a:pPr algn="ctr">
                        <a:lnSpc>
                          <a:spcPct val="107000"/>
                        </a:lnSpc>
                        <a:spcAft>
                          <a:spcPts val="0"/>
                        </a:spcAft>
                      </a:pPr>
                      <a:r>
                        <a:rPr lang="es-EC" sz="1000" kern="0" dirty="0">
                          <a:effectLst/>
                        </a:rPr>
                        <a:t>INGRESOS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190500">
                <a:tc rowSpan="2">
                  <a:txBody>
                    <a:bodyPr/>
                    <a:lstStyle/>
                    <a:p>
                      <a:pPr algn="ctr">
                        <a:lnSpc>
                          <a:spcPct val="107000"/>
                        </a:lnSpc>
                        <a:spcAft>
                          <a:spcPts val="0"/>
                        </a:spcAft>
                      </a:pPr>
                      <a:r>
                        <a:rPr lang="es-EC" sz="1000" kern="0">
                          <a:effectLst/>
                        </a:rPr>
                        <a:t>PARTIDAS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es-EC" sz="1000" kern="0">
                          <a:effectLst/>
                        </a:rPr>
                        <a:t>DENOMINACION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000" kern="0">
                          <a:effectLst/>
                        </a:rPr>
                        <a:t>AÑO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190500">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1000" kern="0">
                          <a:effectLst/>
                        </a:rPr>
                        <a:t>2025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190500">
                <a:tc>
                  <a:txBody>
                    <a:bodyPr/>
                    <a:lstStyle/>
                    <a:p>
                      <a:pPr algn="r">
                        <a:lnSpc>
                          <a:spcPct val="107000"/>
                        </a:lnSpc>
                        <a:spcAft>
                          <a:spcPts val="0"/>
                        </a:spcAft>
                      </a:pPr>
                      <a:r>
                        <a:rPr lang="es-EC" sz="1000" kern="0">
                          <a:effectLst/>
                        </a:rPr>
                        <a:t>130112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EC" sz="1000" kern="0">
                          <a:effectLst/>
                        </a:rPr>
                        <a:t>PERMISOS, LICENCIAS Y PATENTES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25.599,17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239745">
                <a:tc>
                  <a:txBody>
                    <a:bodyPr/>
                    <a:lstStyle/>
                    <a:p>
                      <a:pPr algn="r">
                        <a:lnSpc>
                          <a:spcPct val="107000"/>
                        </a:lnSpc>
                        <a:spcAft>
                          <a:spcPts val="0"/>
                        </a:spcAft>
                      </a:pPr>
                      <a:r>
                        <a:rPr lang="es-EC" sz="1000" kern="0">
                          <a:effectLst/>
                        </a:rPr>
                        <a:t>130131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EC" sz="1000" kern="0" dirty="0">
                          <a:effectLst/>
                        </a:rPr>
                        <a:t>CONTRIBUCIÓN PREDIAL A FAVOR DE LOS CUERPOS DE BOMBEROS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11.949,59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428625">
                <a:tc>
                  <a:txBody>
                    <a:bodyPr/>
                    <a:lstStyle/>
                    <a:p>
                      <a:pPr algn="r">
                        <a:lnSpc>
                          <a:spcPct val="107000"/>
                        </a:lnSpc>
                        <a:spcAft>
                          <a:spcPts val="0"/>
                        </a:spcAft>
                      </a:pPr>
                      <a:r>
                        <a:rPr lang="es-EC" sz="1000" kern="0">
                          <a:effectLst/>
                        </a:rPr>
                        <a:t>130414</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EC" sz="1000" kern="0">
                          <a:effectLst/>
                        </a:rPr>
                        <a:t>CONTRIBUCIÓN ADICIONAL PARA LOS CUERPOS DE BOMBEROS PROVENIENTE DEL SERVICIO DE ALUMBRADO ELECTRICO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258.144,86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257175">
                <a:tc>
                  <a:txBody>
                    <a:bodyPr/>
                    <a:lstStyle/>
                    <a:p>
                      <a:pPr algn="r">
                        <a:lnSpc>
                          <a:spcPct val="107000"/>
                        </a:lnSpc>
                        <a:spcAft>
                          <a:spcPts val="0"/>
                        </a:spcAft>
                      </a:pPr>
                      <a:r>
                        <a:rPr lang="es-EC" sz="1000" kern="0">
                          <a:effectLst/>
                        </a:rPr>
                        <a:t>370102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es-EC" sz="1000" kern="0">
                          <a:effectLst/>
                        </a:rPr>
                        <a:t>DE FONDOS DE AUTOGESTION</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468.044,96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6"/>
                  </a:ext>
                </a:extLst>
              </a:tr>
              <a:tr h="190500">
                <a:tc gridSpan="2">
                  <a:txBody>
                    <a:bodyPr/>
                    <a:lstStyle/>
                    <a:p>
                      <a:pPr algn="ctr">
                        <a:lnSpc>
                          <a:spcPct val="107000"/>
                        </a:lnSpc>
                        <a:spcAft>
                          <a:spcPts val="0"/>
                        </a:spcAft>
                      </a:pPr>
                      <a:r>
                        <a:rPr lang="es-EC" sz="1000" kern="0">
                          <a:effectLst/>
                        </a:rPr>
                        <a:t>TOTAL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EC"/>
                    </a:p>
                  </a:txBody>
                  <a:tcPr/>
                </a:tc>
                <a:tc>
                  <a:txBody>
                    <a:bodyPr/>
                    <a:lstStyle/>
                    <a:p>
                      <a:pPr algn="r">
                        <a:lnSpc>
                          <a:spcPct val="107000"/>
                        </a:lnSpc>
                        <a:spcAft>
                          <a:spcPts val="0"/>
                        </a:spcAft>
                      </a:pPr>
                      <a:r>
                        <a:rPr lang="es-EC" sz="1000" kern="0" dirty="0">
                          <a:effectLst/>
                        </a:rPr>
                        <a:t>763.738,58</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7"/>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808093705"/>
              </p:ext>
            </p:extLst>
          </p:nvPr>
        </p:nvGraphicFramePr>
        <p:xfrm>
          <a:off x="6995044" y="3616036"/>
          <a:ext cx="1887220" cy="2667000"/>
        </p:xfrm>
        <a:graphic>
          <a:graphicData uri="http://schemas.openxmlformats.org/drawingml/2006/table">
            <a:tbl>
              <a:tblPr firstRow="1" firstCol="1" bandRow="1">
                <a:tableStyleId>{00A15C55-8517-42AA-B614-E9B94910E393}</a:tableStyleId>
              </a:tblPr>
              <a:tblGrid>
                <a:gridCol w="1016000">
                  <a:extLst>
                    <a:ext uri="{9D8B030D-6E8A-4147-A177-3AD203B41FA5}">
                      <a16:colId xmlns:a16="http://schemas.microsoft.com/office/drawing/2014/main" val="20000"/>
                    </a:ext>
                  </a:extLst>
                </a:gridCol>
                <a:gridCol w="871220">
                  <a:extLst>
                    <a:ext uri="{9D8B030D-6E8A-4147-A177-3AD203B41FA5}">
                      <a16:colId xmlns:a16="http://schemas.microsoft.com/office/drawing/2014/main" val="20001"/>
                    </a:ext>
                  </a:extLst>
                </a:gridCol>
              </a:tblGrid>
              <a:tr h="190500">
                <a:tc>
                  <a:txBody>
                    <a:bodyPr/>
                    <a:lstStyle/>
                    <a:p>
                      <a:pPr algn="l">
                        <a:lnSpc>
                          <a:spcPct val="107000"/>
                        </a:lnSpc>
                        <a:spcAft>
                          <a:spcPts val="0"/>
                        </a:spcAft>
                      </a:pPr>
                      <a:r>
                        <a:rPr lang="es-EC" sz="1000" kern="0" dirty="0">
                          <a:effectLst/>
                        </a:rPr>
                        <a:t>DESCRIPCION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l">
                        <a:lnSpc>
                          <a:spcPct val="107000"/>
                        </a:lnSpc>
                        <a:spcAft>
                          <a:spcPts val="0"/>
                        </a:spcAft>
                      </a:pPr>
                      <a:r>
                        <a:rPr lang="es-EC" sz="1000" kern="0">
                          <a:effectLst/>
                        </a:rPr>
                        <a:t>Gastos 2026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0"/>
                  </a:ext>
                </a:extLst>
              </a:tr>
              <a:tr h="190500">
                <a:tc>
                  <a:txBody>
                    <a:bodyPr/>
                    <a:lstStyle/>
                    <a:p>
                      <a:pPr algn="l">
                        <a:lnSpc>
                          <a:spcPct val="107000"/>
                        </a:lnSpc>
                        <a:spcAft>
                          <a:spcPts val="0"/>
                        </a:spcAft>
                      </a:pPr>
                      <a:r>
                        <a:rPr lang="es-EC" sz="1000" kern="0">
                          <a:effectLst/>
                        </a:rPr>
                        <a:t>ENERO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11735,14</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190500">
                <a:tc>
                  <a:txBody>
                    <a:bodyPr/>
                    <a:lstStyle/>
                    <a:p>
                      <a:pPr algn="l">
                        <a:lnSpc>
                          <a:spcPct val="107000"/>
                        </a:lnSpc>
                        <a:spcAft>
                          <a:spcPts val="0"/>
                        </a:spcAft>
                      </a:pPr>
                      <a:r>
                        <a:rPr lang="es-EC" sz="1000" kern="0" dirty="0">
                          <a:effectLst/>
                        </a:rPr>
                        <a:t>FEBRERO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12348,79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190500">
                <a:tc>
                  <a:txBody>
                    <a:bodyPr/>
                    <a:lstStyle/>
                    <a:p>
                      <a:pPr algn="l">
                        <a:lnSpc>
                          <a:spcPct val="107000"/>
                        </a:lnSpc>
                        <a:spcAft>
                          <a:spcPts val="0"/>
                        </a:spcAft>
                      </a:pPr>
                      <a:r>
                        <a:rPr lang="es-EC" sz="1000" kern="0">
                          <a:effectLst/>
                        </a:rPr>
                        <a:t>MARZO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9535,07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190500">
                <a:tc>
                  <a:txBody>
                    <a:bodyPr/>
                    <a:lstStyle/>
                    <a:p>
                      <a:pPr algn="l">
                        <a:lnSpc>
                          <a:spcPct val="107000"/>
                        </a:lnSpc>
                        <a:spcAft>
                          <a:spcPts val="0"/>
                        </a:spcAft>
                      </a:pPr>
                      <a:r>
                        <a:rPr lang="es-EC" sz="1000" kern="0">
                          <a:effectLst/>
                        </a:rPr>
                        <a:t>ABRIL</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16429,96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190500">
                <a:tc>
                  <a:txBody>
                    <a:bodyPr/>
                    <a:lstStyle/>
                    <a:p>
                      <a:pPr algn="l">
                        <a:lnSpc>
                          <a:spcPct val="107000"/>
                        </a:lnSpc>
                        <a:spcAft>
                          <a:spcPts val="0"/>
                        </a:spcAft>
                      </a:pPr>
                      <a:r>
                        <a:rPr lang="es-EC" sz="1000" kern="0">
                          <a:effectLst/>
                        </a:rPr>
                        <a:t>MAYO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17833,16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190500">
                <a:tc>
                  <a:txBody>
                    <a:bodyPr/>
                    <a:lstStyle/>
                    <a:p>
                      <a:pPr algn="l">
                        <a:lnSpc>
                          <a:spcPct val="107000"/>
                        </a:lnSpc>
                        <a:spcAft>
                          <a:spcPts val="0"/>
                        </a:spcAft>
                      </a:pPr>
                      <a:r>
                        <a:rPr lang="es-EC" sz="1000" kern="0">
                          <a:effectLst/>
                        </a:rPr>
                        <a:t>JUNIO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12466,86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6"/>
                  </a:ext>
                </a:extLst>
              </a:tr>
              <a:tr h="190500">
                <a:tc>
                  <a:txBody>
                    <a:bodyPr/>
                    <a:lstStyle/>
                    <a:p>
                      <a:pPr algn="l">
                        <a:lnSpc>
                          <a:spcPct val="107000"/>
                        </a:lnSpc>
                        <a:spcAft>
                          <a:spcPts val="0"/>
                        </a:spcAft>
                      </a:pPr>
                      <a:r>
                        <a:rPr lang="es-EC" sz="1000" kern="0">
                          <a:effectLst/>
                        </a:rPr>
                        <a:t>JULIO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18488,28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7"/>
                  </a:ext>
                </a:extLst>
              </a:tr>
              <a:tr h="190500">
                <a:tc>
                  <a:txBody>
                    <a:bodyPr/>
                    <a:lstStyle/>
                    <a:p>
                      <a:pPr algn="l">
                        <a:lnSpc>
                          <a:spcPct val="107000"/>
                        </a:lnSpc>
                        <a:spcAft>
                          <a:spcPts val="0"/>
                        </a:spcAft>
                      </a:pPr>
                      <a:r>
                        <a:rPr lang="es-EC" sz="1000" kern="0">
                          <a:effectLst/>
                        </a:rPr>
                        <a:t>AGOSTO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35433,89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8"/>
                  </a:ext>
                </a:extLst>
              </a:tr>
              <a:tr h="190500">
                <a:tc>
                  <a:txBody>
                    <a:bodyPr/>
                    <a:lstStyle/>
                    <a:p>
                      <a:pPr algn="l">
                        <a:lnSpc>
                          <a:spcPct val="107000"/>
                        </a:lnSpc>
                        <a:spcAft>
                          <a:spcPts val="0"/>
                        </a:spcAft>
                      </a:pPr>
                      <a:r>
                        <a:rPr lang="es-EC" sz="1000" kern="0">
                          <a:effectLst/>
                        </a:rPr>
                        <a:t>SEPTIEMBRE</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13983,75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9"/>
                  </a:ext>
                </a:extLst>
              </a:tr>
              <a:tr h="190500">
                <a:tc>
                  <a:txBody>
                    <a:bodyPr/>
                    <a:lstStyle/>
                    <a:p>
                      <a:pPr algn="l">
                        <a:lnSpc>
                          <a:spcPct val="107000"/>
                        </a:lnSpc>
                        <a:spcAft>
                          <a:spcPts val="0"/>
                        </a:spcAft>
                      </a:pPr>
                      <a:r>
                        <a:rPr lang="es-EC" sz="1000" kern="0">
                          <a:effectLst/>
                        </a:rPr>
                        <a:t>OCTUBRE</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23957,69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10"/>
                  </a:ext>
                </a:extLst>
              </a:tr>
              <a:tr h="190500">
                <a:tc>
                  <a:txBody>
                    <a:bodyPr/>
                    <a:lstStyle/>
                    <a:p>
                      <a:pPr algn="l">
                        <a:lnSpc>
                          <a:spcPct val="107000"/>
                        </a:lnSpc>
                        <a:spcAft>
                          <a:spcPts val="0"/>
                        </a:spcAft>
                      </a:pPr>
                      <a:r>
                        <a:rPr lang="es-EC" sz="1000" kern="0">
                          <a:effectLst/>
                        </a:rPr>
                        <a:t>NOVIEMBRE</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3392,82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11"/>
                  </a:ext>
                </a:extLst>
              </a:tr>
              <a:tr h="190500">
                <a:tc>
                  <a:txBody>
                    <a:bodyPr/>
                    <a:lstStyle/>
                    <a:p>
                      <a:pPr algn="l">
                        <a:lnSpc>
                          <a:spcPct val="107000"/>
                        </a:lnSpc>
                        <a:spcAft>
                          <a:spcPts val="0"/>
                        </a:spcAft>
                      </a:pPr>
                      <a:r>
                        <a:rPr lang="es-EC" sz="1000" kern="0">
                          <a:effectLst/>
                        </a:rPr>
                        <a:t>DICIEMBRE</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a:effectLst/>
                        </a:rPr>
                        <a:t>66720,61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12"/>
                  </a:ext>
                </a:extLst>
              </a:tr>
              <a:tr h="190500">
                <a:tc>
                  <a:txBody>
                    <a:bodyPr/>
                    <a:lstStyle/>
                    <a:p>
                      <a:pPr algn="l">
                        <a:lnSpc>
                          <a:spcPct val="107000"/>
                        </a:lnSpc>
                        <a:spcAft>
                          <a:spcPts val="0"/>
                        </a:spcAft>
                      </a:pPr>
                      <a:r>
                        <a:rPr lang="es-EC" sz="1000" kern="0">
                          <a:effectLst/>
                        </a:rPr>
                        <a:t>TOTAL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C" sz="1000" kern="0" dirty="0">
                          <a:effectLst/>
                        </a:rPr>
                        <a:t>242326,02</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13"/>
                  </a:ext>
                </a:extLst>
              </a:tr>
            </a:tbl>
          </a:graphicData>
        </a:graphic>
      </p:graphicFrame>
      <p:graphicFrame>
        <p:nvGraphicFramePr>
          <p:cNvPr id="7" name="Gráfico 6">
            <a:extLst>
              <a:ext uri="{FF2B5EF4-FFF2-40B4-BE49-F238E27FC236}">
                <a16:creationId xmlns:a16="http://schemas.microsoft.com/office/drawing/2014/main" id="{00000000-0008-0000-0300-000002000000}"/>
              </a:ext>
            </a:extLst>
          </p:cNvPr>
          <p:cNvGraphicFramePr/>
          <p:nvPr>
            <p:extLst>
              <p:ext uri="{D42A27DB-BD31-4B8C-83A1-F6EECF244321}">
                <p14:modId xmlns:p14="http://schemas.microsoft.com/office/powerpoint/2010/main" val="1930174392"/>
              </p:ext>
            </p:extLst>
          </p:nvPr>
        </p:nvGraphicFramePr>
        <p:xfrm>
          <a:off x="8997661" y="3453678"/>
          <a:ext cx="302895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8915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3977559360"/>
              </p:ext>
            </p:extLst>
          </p:nvPr>
        </p:nvGraphicFramePr>
        <p:xfrm>
          <a:off x="1353199" y="1326140"/>
          <a:ext cx="5397500" cy="1676400"/>
        </p:xfrm>
        <a:graphic>
          <a:graphicData uri="http://schemas.openxmlformats.org/drawingml/2006/table">
            <a:tbl>
              <a:tblPr firstRow="1" firstCol="1" bandRow="1">
                <a:tableStyleId>{7DF18680-E054-41AD-8BC1-D1AEF772440D}</a:tableStyleId>
              </a:tblPr>
              <a:tblGrid>
                <a:gridCol w="362585">
                  <a:extLst>
                    <a:ext uri="{9D8B030D-6E8A-4147-A177-3AD203B41FA5}">
                      <a16:colId xmlns:a16="http://schemas.microsoft.com/office/drawing/2014/main" val="20000"/>
                    </a:ext>
                  </a:extLst>
                </a:gridCol>
                <a:gridCol w="3594735">
                  <a:extLst>
                    <a:ext uri="{9D8B030D-6E8A-4147-A177-3AD203B41FA5}">
                      <a16:colId xmlns:a16="http://schemas.microsoft.com/office/drawing/2014/main" val="20001"/>
                    </a:ext>
                  </a:extLst>
                </a:gridCol>
                <a:gridCol w="723900">
                  <a:extLst>
                    <a:ext uri="{9D8B030D-6E8A-4147-A177-3AD203B41FA5}">
                      <a16:colId xmlns:a16="http://schemas.microsoft.com/office/drawing/2014/main" val="20002"/>
                    </a:ext>
                  </a:extLst>
                </a:gridCol>
                <a:gridCol w="716280">
                  <a:extLst>
                    <a:ext uri="{9D8B030D-6E8A-4147-A177-3AD203B41FA5}">
                      <a16:colId xmlns:a16="http://schemas.microsoft.com/office/drawing/2014/main" val="20003"/>
                    </a:ext>
                  </a:extLst>
                </a:gridCol>
              </a:tblGrid>
              <a:tr h="0">
                <a:tc>
                  <a:txBody>
                    <a:bodyPr/>
                    <a:lstStyle/>
                    <a:p>
                      <a:pPr algn="ctr">
                        <a:spcAft>
                          <a:spcPts val="0"/>
                        </a:spcAft>
                      </a:pPr>
                      <a:r>
                        <a:rPr lang="es-EC" sz="1000" kern="100" dirty="0">
                          <a:effectLst/>
                        </a:rPr>
                        <a:t>No.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Vehículo/Placas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Siglas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Estado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spcAft>
                          <a:spcPts val="0"/>
                        </a:spcAft>
                      </a:pPr>
                      <a:r>
                        <a:rPr lang="es-EC" sz="1000" kern="100">
                          <a:effectLst/>
                        </a:rPr>
                        <a:t>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dirty="0">
                          <a:effectLst/>
                        </a:rPr>
                        <a:t>Chevrolet </a:t>
                      </a:r>
                      <a:r>
                        <a:rPr lang="es-EC" sz="1000" kern="100" dirty="0" err="1">
                          <a:effectLst/>
                        </a:rPr>
                        <a:t>Dmax</a:t>
                      </a:r>
                      <a:r>
                        <a:rPr lang="es-EC" sz="1000" kern="100" dirty="0">
                          <a:effectLst/>
                        </a:rPr>
                        <a:t> 4x2 CS-PEQ0040</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UR1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spcAft>
                          <a:spcPts val="0"/>
                        </a:spcAft>
                      </a:pPr>
                      <a:r>
                        <a:rPr lang="es-EC" sz="1000" kern="100">
                          <a:effectLst/>
                        </a:rPr>
                        <a:t>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Chevrolet Dmax 4x4 CD-PEA4001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UR2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spcAft>
                          <a:spcPts val="0"/>
                        </a:spcAft>
                      </a:pPr>
                      <a:r>
                        <a:rPr lang="es-EC" sz="1000" kern="100">
                          <a:effectLst/>
                        </a:rPr>
                        <a:t>3</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dirty="0">
                          <a:effectLst/>
                        </a:rPr>
                        <a:t>Chevrolet </a:t>
                      </a:r>
                      <a:r>
                        <a:rPr lang="es-EC" sz="1000" kern="100" dirty="0" err="1">
                          <a:effectLst/>
                        </a:rPr>
                        <a:t>Dmax</a:t>
                      </a:r>
                      <a:r>
                        <a:rPr lang="es-EC" sz="1000" kern="100" dirty="0">
                          <a:effectLst/>
                        </a:rPr>
                        <a:t> 4x4 CD-Pma8037</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UR3</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just">
                        <a:spcAft>
                          <a:spcPts val="0"/>
                        </a:spcAft>
                      </a:pPr>
                      <a:r>
                        <a:rPr lang="es-EC" sz="1000" kern="100">
                          <a:effectLst/>
                        </a:rPr>
                        <a:t>4</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Chevrolet Dmax 4x4 CD-PMA2764</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UR4</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just">
                        <a:spcAft>
                          <a:spcPts val="0"/>
                        </a:spcAft>
                      </a:pPr>
                      <a:r>
                        <a:rPr lang="es-EC" sz="1000" kern="100">
                          <a:effectLst/>
                        </a:rPr>
                        <a:t>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Chevrolet NPR, CS. – PME0039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MB1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just">
                        <a:spcAft>
                          <a:spcPts val="0"/>
                        </a:spcAft>
                      </a:pPr>
                      <a:r>
                        <a:rPr lang="es-EC" sz="1000" kern="100">
                          <a:effectLst/>
                        </a:rPr>
                        <a:t>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Chevrolet FRR CS-PMA8036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MB2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lgn="just">
                        <a:spcAft>
                          <a:spcPts val="0"/>
                        </a:spcAft>
                      </a:pPr>
                      <a:r>
                        <a:rPr lang="es-EC" sz="1000" kern="100">
                          <a:effectLst/>
                        </a:rPr>
                        <a:t>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Chevrolet NQR-PEQ0039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T1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Regular</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just">
                        <a:spcAft>
                          <a:spcPts val="0"/>
                        </a:spcAft>
                      </a:pPr>
                      <a:r>
                        <a:rPr lang="es-EC" sz="1000" kern="100">
                          <a:effectLst/>
                        </a:rPr>
                        <a:t>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Chevrolet Kodiak, CS. – PME0801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T2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just">
                        <a:spcAft>
                          <a:spcPts val="0"/>
                        </a:spcAft>
                      </a:pPr>
                      <a:r>
                        <a:rPr lang="es-EC" sz="1000" kern="100">
                          <a:effectLst/>
                        </a:rPr>
                        <a:t>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Motocicleta Suzuki GN150, EA898G</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M1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Bueno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just">
                        <a:spcAft>
                          <a:spcPts val="0"/>
                        </a:spcAft>
                      </a:pPr>
                      <a:r>
                        <a:rPr lang="es-EC" sz="1000" kern="100">
                          <a:effectLst/>
                        </a:rPr>
                        <a:t>10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Motocicleta Kawasaki KL650, GA548H</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M2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dirty="0">
                          <a:effectLst/>
                        </a:rPr>
                        <a:t>Regular</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pic>
        <p:nvPicPr>
          <p:cNvPr id="4" name="Imagen 3"/>
          <p:cNvPicPr>
            <a:picLocks noChangeAspect="1"/>
          </p:cNvPicPr>
          <p:nvPr/>
        </p:nvPicPr>
        <p:blipFill rotWithShape="1">
          <a:blip r:embed="rId3"/>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6" name="Tabla 5"/>
          <p:cNvGraphicFramePr>
            <a:graphicFrameLocks noGrp="1"/>
          </p:cNvGraphicFramePr>
          <p:nvPr>
            <p:extLst>
              <p:ext uri="{D42A27DB-BD31-4B8C-83A1-F6EECF244321}">
                <p14:modId xmlns:p14="http://schemas.microsoft.com/office/powerpoint/2010/main" val="528823222"/>
              </p:ext>
            </p:extLst>
          </p:nvPr>
        </p:nvGraphicFramePr>
        <p:xfrm>
          <a:off x="1338319" y="3256597"/>
          <a:ext cx="5386705" cy="497205"/>
        </p:xfrm>
        <a:graphic>
          <a:graphicData uri="http://schemas.openxmlformats.org/drawingml/2006/table">
            <a:tbl>
              <a:tblPr firstRow="1" firstCol="1" bandRow="1">
                <a:tableStyleId>{21E4AEA4-8DFA-4A89-87EB-49C32662AFE0}</a:tableStyleId>
              </a:tblPr>
              <a:tblGrid>
                <a:gridCol w="417830">
                  <a:extLst>
                    <a:ext uri="{9D8B030D-6E8A-4147-A177-3AD203B41FA5}">
                      <a16:colId xmlns:a16="http://schemas.microsoft.com/office/drawing/2014/main" val="20000"/>
                    </a:ext>
                  </a:extLst>
                </a:gridCol>
                <a:gridCol w="3899535">
                  <a:extLst>
                    <a:ext uri="{9D8B030D-6E8A-4147-A177-3AD203B41FA5}">
                      <a16:colId xmlns:a16="http://schemas.microsoft.com/office/drawing/2014/main" val="20001"/>
                    </a:ext>
                  </a:extLst>
                </a:gridCol>
                <a:gridCol w="1069340">
                  <a:extLst>
                    <a:ext uri="{9D8B030D-6E8A-4147-A177-3AD203B41FA5}">
                      <a16:colId xmlns:a16="http://schemas.microsoft.com/office/drawing/2014/main" val="20002"/>
                    </a:ext>
                  </a:extLst>
                </a:gridCol>
              </a:tblGrid>
              <a:tr h="168910">
                <a:tc>
                  <a:txBody>
                    <a:bodyPr/>
                    <a:lstStyle/>
                    <a:p>
                      <a:pPr algn="ctr">
                        <a:spcAft>
                          <a:spcPts val="0"/>
                        </a:spcAft>
                      </a:pPr>
                      <a:r>
                        <a:rPr lang="es-EC" sz="1000" kern="100">
                          <a:effectLst/>
                        </a:rPr>
                        <a:t>No.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Descripción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Estado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9385">
                <a:tc>
                  <a:txBody>
                    <a:bodyPr/>
                    <a:lstStyle/>
                    <a:p>
                      <a:pPr algn="just">
                        <a:spcAft>
                          <a:spcPts val="0"/>
                        </a:spcAft>
                      </a:pPr>
                      <a:r>
                        <a:rPr lang="es-EC" sz="1000" kern="100">
                          <a:effectLst/>
                        </a:rPr>
                        <a:t>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a:effectLst/>
                        </a:rPr>
                        <a:t>Edificio del Cuerpo de Bomberos X1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a:effectLst/>
                        </a:rPr>
                        <a:t>Operativa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68910">
                <a:tc>
                  <a:txBody>
                    <a:bodyPr/>
                    <a:lstStyle/>
                    <a:p>
                      <a:pPr algn="just">
                        <a:spcAft>
                          <a:spcPts val="0"/>
                        </a:spcAft>
                      </a:pPr>
                      <a:r>
                        <a:rPr lang="es-EC" sz="1000" kern="100">
                          <a:effectLst/>
                        </a:rPr>
                        <a:t>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spcAft>
                          <a:spcPts val="0"/>
                        </a:spcAft>
                      </a:pPr>
                      <a:r>
                        <a:rPr lang="es-EC" sz="1000" kern="100" dirty="0">
                          <a:effectLst/>
                        </a:rPr>
                        <a:t>Vivienda Cuerpo de Bomberos Celica X2</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EC" sz="1000" kern="100" dirty="0">
                          <a:effectLst/>
                        </a:rPr>
                        <a:t>No operativa</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7" name="Tabla 6"/>
          <p:cNvGraphicFramePr>
            <a:graphicFrameLocks noGrp="1"/>
          </p:cNvGraphicFramePr>
          <p:nvPr>
            <p:extLst>
              <p:ext uri="{D42A27DB-BD31-4B8C-83A1-F6EECF244321}">
                <p14:modId xmlns:p14="http://schemas.microsoft.com/office/powerpoint/2010/main" val="4277122861"/>
              </p:ext>
            </p:extLst>
          </p:nvPr>
        </p:nvGraphicFramePr>
        <p:xfrm>
          <a:off x="1318461" y="3915410"/>
          <a:ext cx="5467985" cy="2608580"/>
        </p:xfrm>
        <a:graphic>
          <a:graphicData uri="http://schemas.openxmlformats.org/drawingml/2006/table">
            <a:tbl>
              <a:tblPr firstRow="1" firstCol="1" bandRow="1">
                <a:tableStyleId>{912C8C85-51F0-491E-9774-3900AFEF0FD7}</a:tableStyleId>
              </a:tblPr>
              <a:tblGrid>
                <a:gridCol w="356994">
                  <a:extLst>
                    <a:ext uri="{9D8B030D-6E8A-4147-A177-3AD203B41FA5}">
                      <a16:colId xmlns:a16="http://schemas.microsoft.com/office/drawing/2014/main" val="20000"/>
                    </a:ext>
                  </a:extLst>
                </a:gridCol>
                <a:gridCol w="3239629">
                  <a:extLst>
                    <a:ext uri="{9D8B030D-6E8A-4147-A177-3AD203B41FA5}">
                      <a16:colId xmlns:a16="http://schemas.microsoft.com/office/drawing/2014/main" val="20001"/>
                    </a:ext>
                  </a:extLst>
                </a:gridCol>
                <a:gridCol w="1871362">
                  <a:extLst>
                    <a:ext uri="{9D8B030D-6E8A-4147-A177-3AD203B41FA5}">
                      <a16:colId xmlns:a16="http://schemas.microsoft.com/office/drawing/2014/main" val="20002"/>
                    </a:ext>
                  </a:extLst>
                </a:gridCol>
              </a:tblGrid>
              <a:tr h="200660">
                <a:tc>
                  <a:txBody>
                    <a:bodyPr/>
                    <a:lstStyle/>
                    <a:p>
                      <a:pPr algn="l">
                        <a:lnSpc>
                          <a:spcPct val="107000"/>
                        </a:lnSpc>
                        <a:spcAft>
                          <a:spcPts val="0"/>
                        </a:spcAft>
                      </a:pPr>
                      <a:r>
                        <a:rPr lang="es-EC" sz="1000" kern="0" dirty="0">
                          <a:effectLst/>
                        </a:rPr>
                        <a:t>No.</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dirty="0">
                          <a:effectLst/>
                        </a:rPr>
                        <a:t>Apellidos y Nombres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Función/Cargo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00660">
                <a:tc>
                  <a:txBody>
                    <a:bodyPr/>
                    <a:lstStyle/>
                    <a:p>
                      <a:pPr algn="ctr">
                        <a:lnSpc>
                          <a:spcPct val="107000"/>
                        </a:lnSpc>
                        <a:spcAft>
                          <a:spcPts val="0"/>
                        </a:spcAft>
                      </a:pPr>
                      <a:r>
                        <a:rPr lang="es-EC" sz="1000" kern="0">
                          <a:effectLst/>
                        </a:rPr>
                        <a:t>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Chela Chela Pablo Ramiro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Jefe del Cuerpo de Bomberos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00660">
                <a:tc>
                  <a:txBody>
                    <a:bodyPr/>
                    <a:lstStyle/>
                    <a:p>
                      <a:pPr algn="ctr">
                        <a:lnSpc>
                          <a:spcPct val="107000"/>
                        </a:lnSpc>
                        <a:spcAft>
                          <a:spcPts val="0"/>
                        </a:spcAft>
                      </a:pPr>
                      <a:r>
                        <a:rPr lang="es-EC" sz="1000" kern="0">
                          <a:effectLst/>
                        </a:rPr>
                        <a:t>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Lema Sangacha Mónica Elizabeth</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Tesorera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00660">
                <a:tc>
                  <a:txBody>
                    <a:bodyPr/>
                    <a:lstStyle/>
                    <a:p>
                      <a:pPr algn="ctr">
                        <a:lnSpc>
                          <a:spcPct val="107000"/>
                        </a:lnSpc>
                        <a:spcAft>
                          <a:spcPts val="0"/>
                        </a:spcAft>
                      </a:pPr>
                      <a:r>
                        <a:rPr lang="es-EC" sz="1000" kern="0">
                          <a:effectLst/>
                        </a:rPr>
                        <a:t>3</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dirty="0" err="1">
                          <a:effectLst/>
                        </a:rPr>
                        <a:t>Guzman</a:t>
                      </a:r>
                      <a:r>
                        <a:rPr lang="es-EC" sz="1000" kern="0" dirty="0">
                          <a:effectLst/>
                        </a:rPr>
                        <a:t> Flores Elena Catherine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Secretaria General</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00660">
                <a:tc>
                  <a:txBody>
                    <a:bodyPr/>
                    <a:lstStyle/>
                    <a:p>
                      <a:pPr algn="ctr">
                        <a:lnSpc>
                          <a:spcPct val="107000"/>
                        </a:lnSpc>
                        <a:spcAft>
                          <a:spcPts val="0"/>
                        </a:spcAft>
                      </a:pPr>
                      <a:r>
                        <a:rPr lang="es-EC" sz="1000" kern="0">
                          <a:effectLst/>
                        </a:rPr>
                        <a:t>4</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Daquilema Vinos Estuardo Gumercindo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Cabo/Operativo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00660">
                <a:tc>
                  <a:txBody>
                    <a:bodyPr/>
                    <a:lstStyle/>
                    <a:p>
                      <a:pPr algn="ctr">
                        <a:lnSpc>
                          <a:spcPct val="107000"/>
                        </a:lnSpc>
                        <a:spcAft>
                          <a:spcPts val="0"/>
                        </a:spcAft>
                      </a:pPr>
                      <a:r>
                        <a:rPr lang="es-EC" sz="1000" kern="0">
                          <a:effectLst/>
                        </a:rPr>
                        <a:t>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dirty="0" err="1">
                          <a:effectLst/>
                        </a:rPr>
                        <a:t>Guanotaxi</a:t>
                      </a:r>
                      <a:r>
                        <a:rPr lang="es-EC" sz="1000" kern="0" dirty="0">
                          <a:effectLst/>
                        </a:rPr>
                        <a:t> Tenelema Jaime </a:t>
                      </a:r>
                      <a:r>
                        <a:rPr lang="es-EC" sz="1000" kern="0" dirty="0" err="1">
                          <a:effectLst/>
                        </a:rPr>
                        <a:t>Efrain</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Cabo/Operativo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00660">
                <a:tc>
                  <a:txBody>
                    <a:bodyPr/>
                    <a:lstStyle/>
                    <a:p>
                      <a:pPr algn="ctr">
                        <a:lnSpc>
                          <a:spcPct val="107000"/>
                        </a:lnSpc>
                        <a:spcAft>
                          <a:spcPts val="0"/>
                        </a:spcAft>
                      </a:pPr>
                      <a:r>
                        <a:rPr lang="es-EC" sz="1000" kern="0">
                          <a:effectLst/>
                        </a:rPr>
                        <a:t>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Arauz Cedeño Pedro Orley</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Cabo/Operativo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00660">
                <a:tc>
                  <a:txBody>
                    <a:bodyPr/>
                    <a:lstStyle/>
                    <a:p>
                      <a:pPr algn="ctr">
                        <a:lnSpc>
                          <a:spcPct val="107000"/>
                        </a:lnSpc>
                        <a:spcAft>
                          <a:spcPts val="0"/>
                        </a:spcAft>
                      </a:pPr>
                      <a:r>
                        <a:rPr lang="es-EC" sz="1000" kern="0">
                          <a:effectLst/>
                        </a:rPr>
                        <a:t>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Agualongo Pilamunga Pascual</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Bombero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00660">
                <a:tc>
                  <a:txBody>
                    <a:bodyPr/>
                    <a:lstStyle/>
                    <a:p>
                      <a:pPr algn="ctr">
                        <a:lnSpc>
                          <a:spcPct val="107000"/>
                        </a:lnSpc>
                        <a:spcAft>
                          <a:spcPts val="0"/>
                        </a:spcAft>
                      </a:pPr>
                      <a:r>
                        <a:rPr lang="es-EC" sz="1000" kern="0">
                          <a:effectLst/>
                        </a:rPr>
                        <a:t>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Tenelema Guanotaxi Henrry Johvanny</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Bombero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00660">
                <a:tc>
                  <a:txBody>
                    <a:bodyPr/>
                    <a:lstStyle/>
                    <a:p>
                      <a:pPr algn="ctr">
                        <a:lnSpc>
                          <a:spcPct val="107000"/>
                        </a:lnSpc>
                        <a:spcAft>
                          <a:spcPts val="0"/>
                        </a:spcAft>
                      </a:pPr>
                      <a:r>
                        <a:rPr lang="es-EC" sz="1000" kern="0">
                          <a:effectLst/>
                        </a:rPr>
                        <a:t>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Paredes Paredes Juan Gabriel</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Bombero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00660">
                <a:tc>
                  <a:txBody>
                    <a:bodyPr/>
                    <a:lstStyle/>
                    <a:p>
                      <a:pPr algn="ctr">
                        <a:lnSpc>
                          <a:spcPct val="107000"/>
                        </a:lnSpc>
                        <a:spcAft>
                          <a:spcPts val="0"/>
                        </a:spcAft>
                      </a:pPr>
                      <a:r>
                        <a:rPr lang="es-EC" sz="1000" kern="0">
                          <a:effectLst/>
                        </a:rPr>
                        <a:t>10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Echesi Jitala Jhonatan Rene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Bombero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00660">
                <a:tc>
                  <a:txBody>
                    <a:bodyPr/>
                    <a:lstStyle/>
                    <a:p>
                      <a:pPr algn="ctr">
                        <a:lnSpc>
                          <a:spcPct val="107000"/>
                        </a:lnSpc>
                        <a:spcAft>
                          <a:spcPts val="0"/>
                        </a:spcAft>
                      </a:pPr>
                      <a:r>
                        <a:rPr lang="es-EC" sz="1000" kern="0">
                          <a:effectLst/>
                        </a:rPr>
                        <a:t>11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Cobeña Robles Junior Alberto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Bombero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00660">
                <a:tc>
                  <a:txBody>
                    <a:bodyPr/>
                    <a:lstStyle/>
                    <a:p>
                      <a:pPr algn="ctr">
                        <a:lnSpc>
                          <a:spcPct val="107000"/>
                        </a:lnSpc>
                        <a:spcAft>
                          <a:spcPts val="0"/>
                        </a:spcAft>
                      </a:pPr>
                      <a:r>
                        <a:rPr lang="es-EC" sz="1000" kern="0">
                          <a:effectLst/>
                        </a:rPr>
                        <a:t>12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a:effectLst/>
                        </a:rPr>
                        <a:t>Ramos Camas Sonia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s-EC" sz="1000" kern="0" dirty="0">
                          <a:effectLst/>
                        </a:rPr>
                        <a:t>Contrato Civil-Contabilidad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8" name="Rectángulo 7"/>
          <p:cNvSpPr/>
          <p:nvPr/>
        </p:nvSpPr>
        <p:spPr>
          <a:xfrm>
            <a:off x="7090822" y="1859202"/>
            <a:ext cx="4911437" cy="4247317"/>
          </a:xfrm>
          <a:prstGeom prst="rect">
            <a:avLst/>
          </a:prstGeom>
        </p:spPr>
        <p:txBody>
          <a:bodyPr wrap="square">
            <a:spAutoFit/>
          </a:bodyPr>
          <a:lstStyle/>
          <a:p>
            <a:endParaRPr lang="es-EC" i="1" dirty="0">
              <a:latin typeface="Arial" panose="020B0604020202020204" pitchFamily="34" charset="0"/>
              <a:ea typeface="Calibri" panose="020F0502020204030204" pitchFamily="34" charset="0"/>
            </a:endParaRPr>
          </a:p>
          <a:p>
            <a:pPr algn="just"/>
            <a:r>
              <a:rPr lang="es-EC" i="1" dirty="0">
                <a:latin typeface="Arial" panose="020B0604020202020204" pitchFamily="34" charset="0"/>
                <a:ea typeface="Calibri" panose="020F0502020204030204" pitchFamily="34" charset="0"/>
              </a:rPr>
              <a:t>El Cuerpo de Bomberos de Pedro Vicente Maldonado, cuenta con un total de 12 personas incluido el Jefe de Bomberos, de los cuales 8 personas son del área operativa,  divididos en 2 grupos de guardias de 4 personas por turno, cuando las emergencias suscitadas superan la capacidad de respuesta del turno de guardia se convoca al personal del turno libre que apoyen en la atención de las emergencias, con ello se ha mitigado de mejor manera las emergencias presentadas, y 2 personas en el área administrativa, 1 persona por contrato civil. </a:t>
            </a:r>
          </a:p>
          <a:p>
            <a:endParaRPr lang="es-EC" dirty="0"/>
          </a:p>
        </p:txBody>
      </p:sp>
    </p:spTree>
    <p:extLst>
      <p:ext uri="{BB962C8B-B14F-4D97-AF65-F5344CB8AC3E}">
        <p14:creationId xmlns:p14="http://schemas.microsoft.com/office/powerpoint/2010/main" val="1982017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17071" y="1101436"/>
            <a:ext cx="10328565" cy="5320146"/>
          </a:xfrm>
        </p:spPr>
        <p:txBody>
          <a:bodyPr/>
          <a:lstStyle/>
          <a:p>
            <a:pPr marL="0" indent="0">
              <a:buNone/>
            </a:pPr>
            <a:r>
              <a:rPr lang="es-EC" b="1" dirty="0"/>
              <a:t>5. Cristian Andrade</a:t>
            </a:r>
            <a:endParaRPr lang="es-EC" dirty="0"/>
          </a:p>
          <a:p>
            <a:pPr marL="0" indent="0">
              <a:buNone/>
            </a:pPr>
            <a:r>
              <a:rPr lang="es-EC" dirty="0"/>
              <a:t>¿En qué se utilizan sus recursos?</a:t>
            </a:r>
          </a:p>
          <a:p>
            <a:pPr marL="0" indent="0">
              <a:buNone/>
            </a:pPr>
            <a:r>
              <a:rPr lang="es-EC" dirty="0"/>
              <a:t> </a:t>
            </a:r>
          </a:p>
          <a:p>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2380910656"/>
              </p:ext>
            </p:extLst>
          </p:nvPr>
        </p:nvGraphicFramePr>
        <p:xfrm>
          <a:off x="1517071" y="2144281"/>
          <a:ext cx="7813453" cy="3484038"/>
        </p:xfrm>
        <a:graphic>
          <a:graphicData uri="http://schemas.openxmlformats.org/drawingml/2006/table">
            <a:tbl>
              <a:tblPr>
                <a:tableStyleId>{5C22544A-7EE6-4342-B048-85BDC9FD1C3A}</a:tableStyleId>
              </a:tblPr>
              <a:tblGrid>
                <a:gridCol w="2052788">
                  <a:extLst>
                    <a:ext uri="{9D8B030D-6E8A-4147-A177-3AD203B41FA5}">
                      <a16:colId xmlns:a16="http://schemas.microsoft.com/office/drawing/2014/main" val="20000"/>
                    </a:ext>
                  </a:extLst>
                </a:gridCol>
                <a:gridCol w="1431900">
                  <a:extLst>
                    <a:ext uri="{9D8B030D-6E8A-4147-A177-3AD203B41FA5}">
                      <a16:colId xmlns:a16="http://schemas.microsoft.com/office/drawing/2014/main" val="20001"/>
                    </a:ext>
                  </a:extLst>
                </a:gridCol>
                <a:gridCol w="4328765">
                  <a:extLst>
                    <a:ext uri="{9D8B030D-6E8A-4147-A177-3AD203B41FA5}">
                      <a16:colId xmlns:a16="http://schemas.microsoft.com/office/drawing/2014/main" val="20002"/>
                    </a:ext>
                  </a:extLst>
                </a:gridCol>
              </a:tblGrid>
              <a:tr h="387389">
                <a:tc>
                  <a:txBody>
                    <a:bodyPr/>
                    <a:lstStyle/>
                    <a:p>
                      <a:pPr>
                        <a:lnSpc>
                          <a:spcPct val="107000"/>
                        </a:lnSpc>
                        <a:spcAft>
                          <a:spcPts val="0"/>
                        </a:spcAft>
                      </a:pPr>
                      <a:r>
                        <a:rPr lang="es-EC" sz="1400" b="1" kern="100" dirty="0">
                          <a:effectLst/>
                        </a:rPr>
                        <a:t>A NIVEL DE GRUPO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b="1" kern="100" dirty="0">
                          <a:effectLst/>
                        </a:rPr>
                        <a:t>EJECUTADO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lnSpc>
                          <a:spcPct val="107000"/>
                        </a:lnSpc>
                        <a:spcAft>
                          <a:spcPts val="0"/>
                        </a:spcAft>
                      </a:pPr>
                      <a:r>
                        <a:rPr lang="es-EC" sz="1400" b="1" kern="100" dirty="0">
                          <a:effectLst/>
                        </a:rPr>
                        <a:t>DETALLE</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r h="588205">
                <a:tc>
                  <a:txBody>
                    <a:bodyPr/>
                    <a:lstStyle/>
                    <a:p>
                      <a:pPr>
                        <a:lnSpc>
                          <a:spcPct val="107000"/>
                        </a:lnSpc>
                        <a:spcAft>
                          <a:spcPts val="0"/>
                        </a:spcAft>
                      </a:pPr>
                      <a:r>
                        <a:rPr lang="es-EC" sz="1400" b="1" kern="100" dirty="0">
                          <a:effectLst/>
                        </a:rPr>
                        <a:t>GRUPO 510000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kern="100">
                          <a:effectLst/>
                        </a:rPr>
                        <a:t>139,549.48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400" kern="100">
                          <a:effectLst/>
                        </a:rPr>
                        <a:t>Pago mensual de sueldos, alimentación, complementarias, otros.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4272">
                <a:tc>
                  <a:txBody>
                    <a:bodyPr/>
                    <a:lstStyle/>
                    <a:p>
                      <a:pPr>
                        <a:lnSpc>
                          <a:spcPct val="107000"/>
                        </a:lnSpc>
                        <a:spcAft>
                          <a:spcPts val="0"/>
                        </a:spcAft>
                      </a:pPr>
                      <a:r>
                        <a:rPr lang="es-EC" sz="1400" b="1" kern="100" dirty="0">
                          <a:effectLst/>
                        </a:rPr>
                        <a:t>GRUPO 530000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kern="100">
                          <a:effectLst/>
                        </a:rPr>
                        <a:t>66,671.25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400" kern="100" dirty="0">
                          <a:effectLst/>
                        </a:rPr>
                        <a:t>Gastos Corrientes, como adquisición de materiales de oficina, aseo, herramientas, equipos menores, otros. </a:t>
                      </a:r>
                      <a:endParaRPr lang="es-EC" sz="14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89021">
                <a:tc>
                  <a:txBody>
                    <a:bodyPr/>
                    <a:lstStyle/>
                    <a:p>
                      <a:pPr>
                        <a:lnSpc>
                          <a:spcPct val="107000"/>
                        </a:lnSpc>
                        <a:spcAft>
                          <a:spcPts val="0"/>
                        </a:spcAft>
                      </a:pPr>
                      <a:r>
                        <a:rPr lang="es-EC" sz="1400" b="1" kern="100" dirty="0">
                          <a:effectLst/>
                        </a:rPr>
                        <a:t>GRUPO 570000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kern="100">
                          <a:effectLst/>
                        </a:rPr>
                        <a:t>18,452.71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400" kern="100" dirty="0">
                          <a:effectLst/>
                        </a:rPr>
                        <a:t>Contratación de todo tipo de seguros: De Vida, Bienes e Inmuebles, Vehículos, Pago de impuestos, matriculación vehicular, RTV, oros </a:t>
                      </a:r>
                      <a:endParaRPr lang="es-EC" sz="14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87389">
                <a:tc>
                  <a:txBody>
                    <a:bodyPr/>
                    <a:lstStyle/>
                    <a:p>
                      <a:pPr>
                        <a:lnSpc>
                          <a:spcPct val="107000"/>
                        </a:lnSpc>
                        <a:spcAft>
                          <a:spcPts val="0"/>
                        </a:spcAft>
                      </a:pPr>
                      <a:r>
                        <a:rPr lang="es-EC" sz="1400" b="1" kern="100" dirty="0">
                          <a:effectLst/>
                        </a:rPr>
                        <a:t>GRUPO 580000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kern="100">
                          <a:effectLst/>
                        </a:rPr>
                        <a:t>1,662.70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400" kern="100">
                          <a:effectLst/>
                        </a:rPr>
                        <a:t>Pago a Entidades del Presupuesto General del Estado</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7666">
                <a:tc>
                  <a:txBody>
                    <a:bodyPr/>
                    <a:lstStyle/>
                    <a:p>
                      <a:pPr>
                        <a:lnSpc>
                          <a:spcPct val="107000"/>
                        </a:lnSpc>
                        <a:spcAft>
                          <a:spcPts val="0"/>
                        </a:spcAft>
                      </a:pPr>
                      <a:r>
                        <a:rPr lang="es-EC" sz="1400" b="1" kern="100" dirty="0">
                          <a:effectLst/>
                        </a:rPr>
                        <a:t>GRUPO 840000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kern="100">
                          <a:effectLst/>
                        </a:rPr>
                        <a:t>15,989.88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400" kern="100">
                          <a:effectLst/>
                        </a:rPr>
                        <a:t>Gastos en equipos, herramientas, materiales para área operativa. </a:t>
                      </a:r>
                      <a:endParaRPr lang="es-EC" sz="1400" kern="1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87389">
                <a:tc>
                  <a:txBody>
                    <a:bodyPr/>
                    <a:lstStyle/>
                    <a:p>
                      <a:pPr algn="r">
                        <a:lnSpc>
                          <a:spcPct val="107000"/>
                        </a:lnSpc>
                        <a:spcAft>
                          <a:spcPts val="0"/>
                        </a:spcAft>
                      </a:pPr>
                      <a:r>
                        <a:rPr lang="es-EC" sz="1400" b="1" kern="100" dirty="0">
                          <a:effectLst/>
                        </a:rPr>
                        <a:t>TOTAL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nSpc>
                          <a:spcPct val="107000"/>
                        </a:lnSpc>
                        <a:spcAft>
                          <a:spcPts val="0"/>
                        </a:spcAft>
                      </a:pPr>
                      <a:r>
                        <a:rPr lang="es-EC" sz="1400" b="1" kern="100" dirty="0">
                          <a:effectLst/>
                        </a:rPr>
                        <a:t>242,326.02 </a:t>
                      </a:r>
                      <a:endParaRPr lang="es-EC" sz="14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s-EC" sz="1400" kern="100" dirty="0">
                          <a:effectLst/>
                        </a:rPr>
                        <a:t> </a:t>
                      </a:r>
                      <a:endParaRPr lang="es-EC" sz="14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3546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599" y="1184564"/>
            <a:ext cx="10370127" cy="4682836"/>
          </a:xfrm>
        </p:spPr>
        <p:txBody>
          <a:bodyPr/>
          <a:lstStyle/>
          <a:p>
            <a:pPr marL="0" indent="0">
              <a:buNone/>
            </a:pPr>
            <a:r>
              <a:rPr lang="es-EC" b="1" dirty="0"/>
              <a:t>6. Anderson Muñoz</a:t>
            </a:r>
            <a:endParaRPr lang="es-EC" dirty="0"/>
          </a:p>
          <a:p>
            <a:pPr marL="0" indent="0">
              <a:buNone/>
            </a:pPr>
            <a:r>
              <a:rPr lang="es-EC" dirty="0"/>
              <a:t>¿Cuál es el presupuesto asignado y ejecutado por el CB-PVM en el año 2025, y cómo se ha distribuido en las diferentes áreas de gestión?</a:t>
            </a:r>
          </a:p>
          <a:p>
            <a:pPr marL="0" indent="0">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1379271484"/>
              </p:ext>
            </p:extLst>
          </p:nvPr>
        </p:nvGraphicFramePr>
        <p:xfrm>
          <a:off x="1371599" y="2430272"/>
          <a:ext cx="5377816" cy="1913065"/>
        </p:xfrm>
        <a:graphic>
          <a:graphicData uri="http://schemas.openxmlformats.org/drawingml/2006/table">
            <a:tbl>
              <a:tblPr firstRow="1" firstCol="1" bandRow="1">
                <a:tableStyleId>{5C22544A-7EE6-4342-B048-85BDC9FD1C3A}</a:tableStyleId>
              </a:tblPr>
              <a:tblGrid>
                <a:gridCol w="3410353">
                  <a:extLst>
                    <a:ext uri="{9D8B030D-6E8A-4147-A177-3AD203B41FA5}">
                      <a16:colId xmlns:a16="http://schemas.microsoft.com/office/drawing/2014/main" val="20000"/>
                    </a:ext>
                  </a:extLst>
                </a:gridCol>
                <a:gridCol w="972300">
                  <a:extLst>
                    <a:ext uri="{9D8B030D-6E8A-4147-A177-3AD203B41FA5}">
                      <a16:colId xmlns:a16="http://schemas.microsoft.com/office/drawing/2014/main" val="20001"/>
                    </a:ext>
                  </a:extLst>
                </a:gridCol>
                <a:gridCol w="995163">
                  <a:extLst>
                    <a:ext uri="{9D8B030D-6E8A-4147-A177-3AD203B41FA5}">
                      <a16:colId xmlns:a16="http://schemas.microsoft.com/office/drawing/2014/main" val="20002"/>
                    </a:ext>
                  </a:extLst>
                </a:gridCol>
              </a:tblGrid>
              <a:tr h="277495">
                <a:tc gridSpan="3">
                  <a:txBody>
                    <a:bodyPr/>
                    <a:lstStyle/>
                    <a:p>
                      <a:pPr algn="ctr">
                        <a:lnSpc>
                          <a:spcPct val="107000"/>
                        </a:lnSpc>
                        <a:spcAft>
                          <a:spcPts val="0"/>
                        </a:spcAft>
                      </a:pPr>
                      <a:r>
                        <a:rPr lang="es-EC" sz="1400" kern="100" dirty="0">
                          <a:effectLst/>
                        </a:rPr>
                        <a:t>INGRESOS</a:t>
                      </a:r>
                      <a:endParaRPr lang="es-EC"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198120">
                <a:tc>
                  <a:txBody>
                    <a:bodyPr/>
                    <a:lstStyle/>
                    <a:p>
                      <a:pPr algn="ctr">
                        <a:lnSpc>
                          <a:spcPct val="107000"/>
                        </a:lnSpc>
                        <a:spcAft>
                          <a:spcPts val="0"/>
                        </a:spcAft>
                      </a:pPr>
                      <a:r>
                        <a:rPr lang="es-EC" sz="1000" kern="100">
                          <a:effectLst/>
                        </a:rPr>
                        <a:t>DENOMINACIÓN</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000" b="1" kern="100" dirty="0">
                          <a:effectLst/>
                        </a:rPr>
                        <a:t>CODIFICADO</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000" b="1" kern="100" dirty="0">
                          <a:effectLst/>
                        </a:rPr>
                        <a:t>RECAUDADO</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98120">
                <a:tc>
                  <a:txBody>
                    <a:bodyPr/>
                    <a:lstStyle/>
                    <a:p>
                      <a:pPr>
                        <a:lnSpc>
                          <a:spcPct val="107000"/>
                        </a:lnSpc>
                        <a:spcAft>
                          <a:spcPts val="0"/>
                        </a:spcAft>
                      </a:pPr>
                      <a:r>
                        <a:rPr lang="es-EC" sz="1000" kern="0">
                          <a:effectLst/>
                        </a:rPr>
                        <a:t>PERMISOS, LICENCIAS Y PATENTES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29.313,12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25.599,17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16865">
                <a:tc>
                  <a:txBody>
                    <a:bodyPr/>
                    <a:lstStyle/>
                    <a:p>
                      <a:pPr>
                        <a:lnSpc>
                          <a:spcPct val="107000"/>
                        </a:lnSpc>
                        <a:spcAft>
                          <a:spcPts val="0"/>
                        </a:spcAft>
                      </a:pPr>
                      <a:r>
                        <a:rPr lang="es-EC" sz="1000" kern="0">
                          <a:effectLst/>
                        </a:rPr>
                        <a:t>CONTRIBUCIÓN PREDIAL A FAVOR DE LOS CUERPOS DE BOMBEROS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110.707,19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11.949,59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25145">
                <a:tc>
                  <a:txBody>
                    <a:bodyPr/>
                    <a:lstStyle/>
                    <a:p>
                      <a:pPr>
                        <a:lnSpc>
                          <a:spcPct val="107000"/>
                        </a:lnSpc>
                        <a:spcAft>
                          <a:spcPts val="0"/>
                        </a:spcAft>
                      </a:pPr>
                      <a:r>
                        <a:rPr lang="es-EC" sz="1000" kern="0">
                          <a:effectLst/>
                        </a:rPr>
                        <a:t>CONTRIBUCIÓN ADICIONAL PARA LOS CUERPOS DE BOMBEROS PROVENIENTES DE LOS SERVICIOS DE ALUMBRADO ELÉCTRICOS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dirty="0">
                          <a:effectLst/>
                        </a:rPr>
                        <a:t>258.144,86</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258.144,86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98120">
                <a:tc>
                  <a:txBody>
                    <a:bodyPr/>
                    <a:lstStyle/>
                    <a:p>
                      <a:pPr>
                        <a:lnSpc>
                          <a:spcPct val="107000"/>
                        </a:lnSpc>
                        <a:spcAft>
                          <a:spcPts val="0"/>
                        </a:spcAft>
                      </a:pPr>
                      <a:r>
                        <a:rPr lang="es-EC" sz="1000" kern="0">
                          <a:effectLst/>
                        </a:rPr>
                        <a:t>DE FONDOS DE AUTOGESTION</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465.000,00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468.044,96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98120">
                <a:tc>
                  <a:txBody>
                    <a:bodyPr/>
                    <a:lstStyle/>
                    <a:p>
                      <a:pPr>
                        <a:lnSpc>
                          <a:spcPct val="107000"/>
                        </a:lnSpc>
                        <a:spcAft>
                          <a:spcPts val="0"/>
                        </a:spcAft>
                      </a:pPr>
                      <a:r>
                        <a:rPr lang="es-EC" sz="1000" kern="0">
                          <a:effectLst/>
                        </a:rPr>
                        <a:t>TOTAL PRESUPUESTO GENERAL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a:effectLst/>
                        </a:rPr>
                        <a:t>863.165,17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07000"/>
                        </a:lnSpc>
                        <a:spcAft>
                          <a:spcPts val="0"/>
                        </a:spcAft>
                      </a:pPr>
                      <a:r>
                        <a:rPr lang="es-EC" sz="1000" kern="0" dirty="0">
                          <a:effectLst/>
                        </a:rPr>
                        <a:t>763.738,58</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344446027"/>
              </p:ext>
            </p:extLst>
          </p:nvPr>
        </p:nvGraphicFramePr>
        <p:xfrm>
          <a:off x="5772199" y="4751530"/>
          <a:ext cx="5438775" cy="1363472"/>
        </p:xfrm>
        <a:graphic>
          <a:graphicData uri="http://schemas.openxmlformats.org/drawingml/2006/table">
            <a:tbl>
              <a:tblPr>
                <a:tableStyleId>{793D81CF-94F2-401A-BA57-92F5A7B2D0C5}</a:tableStyleId>
              </a:tblPr>
              <a:tblGrid>
                <a:gridCol w="1534974">
                  <a:extLst>
                    <a:ext uri="{9D8B030D-6E8A-4147-A177-3AD203B41FA5}">
                      <a16:colId xmlns:a16="http://schemas.microsoft.com/office/drawing/2014/main" val="20000"/>
                    </a:ext>
                  </a:extLst>
                </a:gridCol>
                <a:gridCol w="2090664">
                  <a:extLst>
                    <a:ext uri="{9D8B030D-6E8A-4147-A177-3AD203B41FA5}">
                      <a16:colId xmlns:a16="http://schemas.microsoft.com/office/drawing/2014/main" val="20001"/>
                    </a:ext>
                  </a:extLst>
                </a:gridCol>
                <a:gridCol w="1813137">
                  <a:extLst>
                    <a:ext uri="{9D8B030D-6E8A-4147-A177-3AD203B41FA5}">
                      <a16:colId xmlns:a16="http://schemas.microsoft.com/office/drawing/2014/main" val="20002"/>
                    </a:ext>
                  </a:extLst>
                </a:gridCol>
              </a:tblGrid>
              <a:tr h="168275">
                <a:tc>
                  <a:txBody>
                    <a:bodyPr/>
                    <a:lstStyle/>
                    <a:p>
                      <a:pPr algn="just">
                        <a:lnSpc>
                          <a:spcPct val="107000"/>
                        </a:lnSpc>
                        <a:spcAft>
                          <a:spcPts val="0"/>
                        </a:spcAft>
                      </a:pPr>
                      <a:r>
                        <a:rPr lang="es-EC" sz="1100" b="1" kern="100" dirty="0">
                          <a:effectLst/>
                        </a:rPr>
                        <a:t>A NIVEL DE GRUPO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b="1" kern="100" dirty="0">
                          <a:effectLst/>
                        </a:rPr>
                        <a:t>CODIFICADO</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b="1" kern="100" dirty="0">
                          <a:effectLst/>
                        </a:rPr>
                        <a:t>EJECUTADO</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5880">
                <a:tc>
                  <a:txBody>
                    <a:bodyPr/>
                    <a:lstStyle/>
                    <a:p>
                      <a:pPr algn="just">
                        <a:lnSpc>
                          <a:spcPct val="107000"/>
                        </a:lnSpc>
                        <a:spcAft>
                          <a:spcPts val="0"/>
                        </a:spcAft>
                      </a:pPr>
                      <a:r>
                        <a:rPr lang="es-EC" sz="1100" b="1" kern="100" dirty="0">
                          <a:effectLst/>
                        </a:rPr>
                        <a:t>GRUPO 510000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dirty="0">
                          <a:effectLst/>
                        </a:rPr>
                        <a:t>179,873.18</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dirty="0">
                          <a:effectLst/>
                        </a:rPr>
                        <a:t>139,549.48</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5880">
                <a:tc>
                  <a:txBody>
                    <a:bodyPr/>
                    <a:lstStyle/>
                    <a:p>
                      <a:pPr algn="just">
                        <a:lnSpc>
                          <a:spcPct val="107000"/>
                        </a:lnSpc>
                        <a:spcAft>
                          <a:spcPts val="0"/>
                        </a:spcAft>
                      </a:pPr>
                      <a:r>
                        <a:rPr lang="es-EC" sz="1100" b="1" kern="100" dirty="0">
                          <a:effectLst/>
                        </a:rPr>
                        <a:t>GRUPO 530000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227,011.99</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66,671.25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5880">
                <a:tc>
                  <a:txBody>
                    <a:bodyPr/>
                    <a:lstStyle/>
                    <a:p>
                      <a:pPr algn="just">
                        <a:lnSpc>
                          <a:spcPct val="107000"/>
                        </a:lnSpc>
                        <a:spcAft>
                          <a:spcPts val="0"/>
                        </a:spcAft>
                      </a:pPr>
                      <a:r>
                        <a:rPr lang="es-EC" sz="1100" b="1" kern="100" dirty="0">
                          <a:effectLst/>
                        </a:rPr>
                        <a:t>GRUPO 570000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23,600.00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18,452.71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5880">
                <a:tc>
                  <a:txBody>
                    <a:bodyPr/>
                    <a:lstStyle/>
                    <a:p>
                      <a:pPr algn="just">
                        <a:lnSpc>
                          <a:spcPct val="107000"/>
                        </a:lnSpc>
                        <a:spcAft>
                          <a:spcPts val="0"/>
                        </a:spcAft>
                      </a:pPr>
                      <a:r>
                        <a:rPr lang="es-EC" sz="1100" b="1" kern="100" dirty="0">
                          <a:effectLst/>
                        </a:rPr>
                        <a:t>GRUPO 580000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2,400.00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dirty="0">
                          <a:effectLst/>
                        </a:rPr>
                        <a:t>1,662.70</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5880">
                <a:tc>
                  <a:txBody>
                    <a:bodyPr/>
                    <a:lstStyle/>
                    <a:p>
                      <a:pPr algn="just">
                        <a:lnSpc>
                          <a:spcPct val="107000"/>
                        </a:lnSpc>
                        <a:spcAft>
                          <a:spcPts val="0"/>
                        </a:spcAft>
                      </a:pPr>
                      <a:r>
                        <a:rPr lang="es-EC" sz="1100" b="1" kern="100" dirty="0">
                          <a:effectLst/>
                        </a:rPr>
                        <a:t>GRUPO 750000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240,000.00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5880">
                <a:tc>
                  <a:txBody>
                    <a:bodyPr/>
                    <a:lstStyle/>
                    <a:p>
                      <a:pPr algn="just">
                        <a:lnSpc>
                          <a:spcPct val="107000"/>
                        </a:lnSpc>
                        <a:spcAft>
                          <a:spcPts val="0"/>
                        </a:spcAft>
                      </a:pPr>
                      <a:r>
                        <a:rPr lang="es-EC" sz="1100" b="1" kern="100" dirty="0">
                          <a:effectLst/>
                        </a:rPr>
                        <a:t>GRUPO 840000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190,280.00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a:effectLst/>
                        </a:rPr>
                        <a:t>15,989.88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56515">
                <a:tc>
                  <a:txBody>
                    <a:bodyPr/>
                    <a:lstStyle/>
                    <a:p>
                      <a:pPr algn="r">
                        <a:lnSpc>
                          <a:spcPct val="107000"/>
                        </a:lnSpc>
                        <a:spcAft>
                          <a:spcPts val="0"/>
                        </a:spcAft>
                      </a:pPr>
                      <a:r>
                        <a:rPr lang="es-EC" sz="1100" b="1" kern="100" dirty="0">
                          <a:effectLst/>
                        </a:rPr>
                        <a:t>TOTAL </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dirty="0">
                          <a:effectLst/>
                        </a:rPr>
                        <a:t>863,165.17</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100" kern="100" dirty="0">
                          <a:effectLst/>
                        </a:rPr>
                        <a:t>242,326.02</a:t>
                      </a:r>
                      <a:endParaRPr lang="es-EC" sz="11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764459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599" y="1205345"/>
            <a:ext cx="10338955" cy="4966855"/>
          </a:xfrm>
        </p:spPr>
        <p:txBody>
          <a:bodyPr>
            <a:normAutofit fontScale="85000" lnSpcReduction="10000"/>
          </a:bodyPr>
          <a:lstStyle/>
          <a:p>
            <a:pPr marL="0" indent="0">
              <a:buNone/>
            </a:pPr>
            <a:r>
              <a:rPr lang="es-EC" b="1" dirty="0"/>
              <a:t>7. Milton Calderón</a:t>
            </a:r>
            <a:endParaRPr lang="es-EC" dirty="0"/>
          </a:p>
          <a:p>
            <a:pPr marL="0" indent="0" algn="just">
              <a:buNone/>
            </a:pPr>
            <a:r>
              <a:rPr lang="es-EC" b="1" dirty="0">
                <a:solidFill>
                  <a:srgbClr val="0070C0"/>
                </a:solidFill>
              </a:rPr>
              <a:t>1. ¿Qué acciones se han tomado para incorporar más personal especializado en temas de emergencia, con el fin de atender cualquier acontecimiento de manera eficiente? </a:t>
            </a:r>
          </a:p>
          <a:p>
            <a:pPr marL="0" indent="0" algn="just">
              <a:buNone/>
            </a:pPr>
            <a:r>
              <a:rPr lang="es-EC" i="1" dirty="0"/>
              <a:t>El Cuerpo de Bomberos de Pedro Vicente Maldonado, se tenía previsto la contratación de bomberos operativos, pero no se lo ha realizado debido a los ingresos económicos bajos con que se cuenta, pero se tiene previsto en los próximos ejercicios fiscales contar con la presencia de 2 personas en el área operativa.</a:t>
            </a:r>
            <a:endParaRPr lang="es-EC" dirty="0"/>
          </a:p>
          <a:p>
            <a:pPr marL="0" indent="0" algn="just">
              <a:buNone/>
            </a:pPr>
            <a:r>
              <a:rPr lang="es-EC" i="1" dirty="0"/>
              <a:t>Pero al momento se mantiene la capacitación permanente al personal de la institución con el fin de mantener operativas las áreas en donde prestamos la atención de emergencias. </a:t>
            </a:r>
            <a:endParaRPr lang="es-EC" dirty="0"/>
          </a:p>
          <a:p>
            <a:pPr marL="0" indent="0" algn="just">
              <a:buNone/>
            </a:pPr>
            <a:r>
              <a:rPr lang="es-EC" b="1" dirty="0">
                <a:solidFill>
                  <a:srgbClr val="0070C0"/>
                </a:solidFill>
              </a:rPr>
              <a:t>2. ¿Cuáles son los planes implementados para organizar talleres y reuniones que fortalezcan la capacidad de respuesta ante emergencias?</a:t>
            </a:r>
          </a:p>
          <a:p>
            <a:pPr marL="0" indent="0" algn="just">
              <a:buNone/>
            </a:pPr>
            <a:r>
              <a:rPr lang="es-EC" i="1" dirty="0"/>
              <a:t>El Cuerpo de Bomberos dentro de los planes implementados, a fortalecido las capacidades operativas a nivel cantonal en las diferentes instituciones publicas como privadas, como por ejemplo se han impartido a mas 100 personas, temas como Uso y Manejo del Extintor Portátil de PQS, así como Que hacer en caso de una emergencia, igualmente se mantiene activo los Cursos Bomberos Junior para los niños/as de 7 a 14 años en la comuna San Vicente de Andoas, Recinto La Celica, y la Cabecera Cantonal, asistieron más de 60 niños/as.</a:t>
            </a:r>
          </a:p>
          <a:p>
            <a:pPr marL="0" indent="0">
              <a:buNone/>
            </a:pPr>
            <a:r>
              <a:rPr lang="es-EC" i="1" dirty="0"/>
              <a:t>Y también se mantiene activa el Plan de Capacitación en temas de Prevención de Incendios, para los recintos. </a:t>
            </a:r>
            <a:endParaRPr lang="es-EC" dirty="0"/>
          </a:p>
          <a:p>
            <a:pPr marL="0" indent="0" algn="just">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83186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91045" y="1174173"/>
            <a:ext cx="10671464" cy="5288972"/>
          </a:xfrm>
        </p:spPr>
        <p:txBody>
          <a:bodyPr/>
          <a:lstStyle/>
          <a:p>
            <a:pPr marL="0" indent="0">
              <a:buNone/>
            </a:pPr>
            <a:r>
              <a:rPr lang="es-EC" b="1" dirty="0"/>
              <a:t>8. Carlos Alvarado</a:t>
            </a:r>
            <a:endParaRPr lang="es-EC" dirty="0"/>
          </a:p>
          <a:p>
            <a:pPr marL="0" indent="0">
              <a:buNone/>
            </a:pPr>
            <a:r>
              <a:rPr lang="es-EC" b="1" dirty="0">
                <a:solidFill>
                  <a:srgbClr val="0070C0"/>
                </a:solidFill>
              </a:rPr>
              <a:t>1. ¿Cuáles han sido los gastos de inversión realizados por la CB-PVM durante el período fiscal correspondiente? </a:t>
            </a:r>
          </a:p>
          <a:p>
            <a:pPr marL="0" indent="0">
              <a:buNone/>
            </a:pPr>
            <a:r>
              <a:rPr lang="es-EC" i="1" dirty="0"/>
              <a:t>Los gastos de inversión planificado en el año 2025 por el Cuerpo de Bomberos es la siguiente: </a:t>
            </a:r>
            <a:endParaRPr lang="es-EC" dirty="0"/>
          </a:p>
          <a:p>
            <a:pPr marL="0" indent="0">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8" name="Tabla 7"/>
          <p:cNvGraphicFramePr>
            <a:graphicFrameLocks noGrp="1"/>
          </p:cNvGraphicFramePr>
          <p:nvPr>
            <p:extLst>
              <p:ext uri="{D42A27DB-BD31-4B8C-83A1-F6EECF244321}">
                <p14:modId xmlns:p14="http://schemas.microsoft.com/office/powerpoint/2010/main" val="768311206"/>
              </p:ext>
            </p:extLst>
          </p:nvPr>
        </p:nvGraphicFramePr>
        <p:xfrm>
          <a:off x="1133425" y="2868612"/>
          <a:ext cx="7075393" cy="495682"/>
        </p:xfrm>
        <a:graphic>
          <a:graphicData uri="http://schemas.openxmlformats.org/drawingml/2006/table">
            <a:tbl>
              <a:tblPr>
                <a:tableStyleId>{5C22544A-7EE6-4342-B048-85BDC9FD1C3A}</a:tableStyleId>
              </a:tblPr>
              <a:tblGrid>
                <a:gridCol w="2995724">
                  <a:extLst>
                    <a:ext uri="{9D8B030D-6E8A-4147-A177-3AD203B41FA5}">
                      <a16:colId xmlns:a16="http://schemas.microsoft.com/office/drawing/2014/main" val="20000"/>
                    </a:ext>
                  </a:extLst>
                </a:gridCol>
                <a:gridCol w="4079669">
                  <a:extLst>
                    <a:ext uri="{9D8B030D-6E8A-4147-A177-3AD203B41FA5}">
                      <a16:colId xmlns:a16="http://schemas.microsoft.com/office/drawing/2014/main" val="20001"/>
                    </a:ext>
                  </a:extLst>
                </a:gridCol>
              </a:tblGrid>
              <a:tr h="168275">
                <a:tc>
                  <a:txBody>
                    <a:bodyPr/>
                    <a:lstStyle/>
                    <a:p>
                      <a:pPr algn="just">
                        <a:lnSpc>
                          <a:spcPct val="107000"/>
                        </a:lnSpc>
                        <a:spcAft>
                          <a:spcPts val="0"/>
                        </a:spcAft>
                      </a:pPr>
                      <a:r>
                        <a:rPr lang="es-EC" sz="1600" b="1" kern="100" dirty="0">
                          <a:effectLst/>
                        </a:rPr>
                        <a:t>A NIVEL DE GRUPO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600" b="1" kern="100" dirty="0">
                          <a:effectLst/>
                        </a:rPr>
                        <a:t>EJECUTADO</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68275">
                <a:tc>
                  <a:txBody>
                    <a:bodyPr/>
                    <a:lstStyle/>
                    <a:p>
                      <a:pPr algn="just">
                        <a:lnSpc>
                          <a:spcPct val="107000"/>
                        </a:lnSpc>
                        <a:spcAft>
                          <a:spcPts val="0"/>
                        </a:spcAft>
                      </a:pPr>
                      <a:r>
                        <a:rPr lang="es-EC" sz="1600" b="1" kern="100" dirty="0">
                          <a:effectLst/>
                        </a:rPr>
                        <a:t>GRUPO 750000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600" kern="100" dirty="0">
                          <a:effectLst/>
                        </a:rPr>
                        <a:t>0,00</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
        <p:nvSpPr>
          <p:cNvPr id="9" name="Rectángulo 8"/>
          <p:cNvSpPr/>
          <p:nvPr/>
        </p:nvSpPr>
        <p:spPr>
          <a:xfrm>
            <a:off x="1091045" y="3400336"/>
            <a:ext cx="10349346" cy="1200329"/>
          </a:xfrm>
          <a:prstGeom prst="rect">
            <a:avLst/>
          </a:prstGeom>
        </p:spPr>
        <p:txBody>
          <a:bodyPr wrap="square">
            <a:spAutoFit/>
          </a:bodyPr>
          <a:lstStyle/>
          <a:p>
            <a:pPr algn="just">
              <a:spcAft>
                <a:spcPts val="0"/>
              </a:spcAft>
            </a:pPr>
            <a:endParaRPr lang="es-EC" kern="100" dirty="0">
              <a:latin typeface="Arial" panose="020B0604020202020204" pitchFamily="34" charset="0"/>
              <a:ea typeface="Calibri" panose="020F0502020204030204" pitchFamily="34" charset="0"/>
              <a:cs typeface="Times New Roman" panose="02020603050405020304" pitchFamily="18" charset="0"/>
            </a:endParaRPr>
          </a:p>
          <a:p>
            <a:pPr algn="just">
              <a:spcAft>
                <a:spcPts val="0"/>
              </a:spcAft>
            </a:pPr>
            <a:r>
              <a:rPr lang="es-EC" b="1" kern="100" dirty="0">
                <a:solidFill>
                  <a:srgbClr val="0070C0"/>
                </a:solidFill>
                <a:latin typeface="Arial" panose="020B0604020202020204" pitchFamily="34" charset="0"/>
                <a:ea typeface="Calibri" panose="020F0502020204030204" pitchFamily="34" charset="0"/>
                <a:cs typeface="Times New Roman" panose="02020603050405020304" pitchFamily="18" charset="0"/>
              </a:rPr>
              <a:t>2. ¿Cómo se ha distribuido y justificado el presupuesto destinado a gastos de inversión en el período fiscal?</a:t>
            </a:r>
            <a:endParaRPr lang="es-EC" b="1" kern="1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s-EC" kern="100" dirty="0">
                <a:latin typeface="Arial" panose="020B0604020202020204" pitchFamily="34" charset="0"/>
                <a:ea typeface="Calibri" panose="020F0502020204030204" pitchFamily="34" charset="0"/>
                <a:cs typeface="Times New Roman" panose="02020603050405020304" pitchFamily="18" charset="0"/>
              </a:rPr>
              <a:t> </a:t>
            </a:r>
            <a:r>
              <a:rPr lang="es-EC" i="1" kern="100" dirty="0">
                <a:latin typeface="Arial" panose="020B0604020202020204" pitchFamily="34" charset="0"/>
                <a:ea typeface="Calibri" panose="020F0502020204030204" pitchFamily="34" charset="0"/>
                <a:cs typeface="Times New Roman" panose="02020603050405020304" pitchFamily="18" charset="0"/>
              </a:rPr>
              <a:t>El valor planificado en este grupo es de: </a:t>
            </a:r>
            <a:endParaRPr lang="es-EC"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Tabla 9"/>
          <p:cNvGraphicFramePr>
            <a:graphicFrameLocks noGrp="1"/>
          </p:cNvGraphicFramePr>
          <p:nvPr>
            <p:extLst>
              <p:ext uri="{D42A27DB-BD31-4B8C-83A1-F6EECF244321}">
                <p14:modId xmlns:p14="http://schemas.microsoft.com/office/powerpoint/2010/main" val="2758231578"/>
              </p:ext>
            </p:extLst>
          </p:nvPr>
        </p:nvGraphicFramePr>
        <p:xfrm>
          <a:off x="1260330" y="4728582"/>
          <a:ext cx="6927706" cy="498044"/>
        </p:xfrm>
        <a:graphic>
          <a:graphicData uri="http://schemas.openxmlformats.org/drawingml/2006/table">
            <a:tbl>
              <a:tblPr>
                <a:tableStyleId>{5C22544A-7EE6-4342-B048-85BDC9FD1C3A}</a:tableStyleId>
              </a:tblPr>
              <a:tblGrid>
                <a:gridCol w="1955192">
                  <a:extLst>
                    <a:ext uri="{9D8B030D-6E8A-4147-A177-3AD203B41FA5}">
                      <a16:colId xmlns:a16="http://schemas.microsoft.com/office/drawing/2014/main" val="20000"/>
                    </a:ext>
                  </a:extLst>
                </a:gridCol>
                <a:gridCol w="2663009">
                  <a:extLst>
                    <a:ext uri="{9D8B030D-6E8A-4147-A177-3AD203B41FA5}">
                      <a16:colId xmlns:a16="http://schemas.microsoft.com/office/drawing/2014/main" val="20001"/>
                    </a:ext>
                  </a:extLst>
                </a:gridCol>
                <a:gridCol w="2309505">
                  <a:extLst>
                    <a:ext uri="{9D8B030D-6E8A-4147-A177-3AD203B41FA5}">
                      <a16:colId xmlns:a16="http://schemas.microsoft.com/office/drawing/2014/main" val="20002"/>
                    </a:ext>
                  </a:extLst>
                </a:gridCol>
              </a:tblGrid>
              <a:tr h="249022">
                <a:tc>
                  <a:txBody>
                    <a:bodyPr/>
                    <a:lstStyle/>
                    <a:p>
                      <a:pPr algn="just">
                        <a:lnSpc>
                          <a:spcPct val="107000"/>
                        </a:lnSpc>
                        <a:spcAft>
                          <a:spcPts val="0"/>
                        </a:spcAft>
                      </a:pPr>
                      <a:r>
                        <a:rPr lang="es-EC" sz="1600" b="1" kern="100" dirty="0">
                          <a:effectLst/>
                        </a:rPr>
                        <a:t>A NIVEL DE GRUPO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600" b="1" kern="100" dirty="0">
                          <a:effectLst/>
                        </a:rPr>
                        <a:t>CODIFICADO</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600" b="1" kern="100" dirty="0">
                          <a:effectLst/>
                        </a:rPr>
                        <a:t>EJECUTADO</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49022">
                <a:tc>
                  <a:txBody>
                    <a:bodyPr/>
                    <a:lstStyle/>
                    <a:p>
                      <a:pPr algn="just">
                        <a:lnSpc>
                          <a:spcPct val="107000"/>
                        </a:lnSpc>
                        <a:spcAft>
                          <a:spcPts val="0"/>
                        </a:spcAft>
                      </a:pPr>
                      <a:r>
                        <a:rPr lang="es-EC" sz="1600" b="1" kern="100" dirty="0">
                          <a:effectLst/>
                        </a:rPr>
                        <a:t>GRUPO 750000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600" kern="100" dirty="0">
                          <a:effectLst/>
                        </a:rPr>
                        <a:t>240000.00</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s-EC" sz="1600" kern="100" dirty="0">
                          <a:effectLst/>
                        </a:rPr>
                        <a:t>0,00</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sp>
        <p:nvSpPr>
          <p:cNvPr id="11" name="Rectángulo 10"/>
          <p:cNvSpPr/>
          <p:nvPr/>
        </p:nvSpPr>
        <p:spPr>
          <a:xfrm>
            <a:off x="1250373" y="5447482"/>
            <a:ext cx="10512136" cy="1015663"/>
          </a:xfrm>
          <a:prstGeom prst="rect">
            <a:avLst/>
          </a:prstGeom>
        </p:spPr>
        <p:txBody>
          <a:bodyPr wrap="square">
            <a:spAutoFit/>
          </a:bodyPr>
          <a:lstStyle/>
          <a:p>
            <a:pPr algn="just">
              <a:spcAft>
                <a:spcPts val="0"/>
              </a:spcAft>
            </a:pPr>
            <a:r>
              <a:rPr lang="es-EC" sz="1400" i="1" kern="100" dirty="0">
                <a:latin typeface="Arial" panose="020B0604020202020204" pitchFamily="34" charset="0"/>
                <a:ea typeface="Calibri" panose="020F0502020204030204" pitchFamily="34" charset="0"/>
                <a:cs typeface="Times New Roman" panose="02020603050405020304" pitchFamily="18" charset="0"/>
              </a:rPr>
              <a:t>Es importante dar a conocer que del grupo 75 los procesos concernientes para la Construcción de la 2da fase del Cuerpo de Bomberos aun no se concretado, debido que por convenio de estableció que el Municipio nos entregue ciertos productos que aun no han sido entregados, por nuestra parte a través de una consultoría se ha realizado, los estudios complementarios, las mismas que están listas para incorporar al estudio final, y realizar la construcción.</a:t>
            </a:r>
            <a:r>
              <a:rPr lang="es-EC" i="1" kern="100" dirty="0">
                <a:latin typeface="Arial" panose="020B0604020202020204" pitchFamily="34" charset="0"/>
                <a:ea typeface="Calibri" panose="020F0502020204030204" pitchFamily="34" charset="0"/>
                <a:cs typeface="Times New Roman" panose="02020603050405020304" pitchFamily="18" charset="0"/>
              </a:rPr>
              <a:t> </a:t>
            </a:r>
            <a:endParaRPr lang="es-EC"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47328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600" y="1122217"/>
            <a:ext cx="10287000" cy="5216237"/>
          </a:xfrm>
        </p:spPr>
        <p:txBody>
          <a:bodyPr/>
          <a:lstStyle/>
          <a:p>
            <a:pPr marL="0" indent="0">
              <a:buNone/>
            </a:pPr>
            <a:r>
              <a:rPr lang="es-EC" b="1" dirty="0"/>
              <a:t>9. Maribel Salcedo</a:t>
            </a:r>
            <a:endParaRPr lang="es-EC" dirty="0"/>
          </a:p>
          <a:p>
            <a:pPr marL="0" indent="0">
              <a:buNone/>
            </a:pPr>
            <a:r>
              <a:rPr lang="es-EC" b="1" dirty="0">
                <a:solidFill>
                  <a:srgbClr val="0070C0"/>
                </a:solidFill>
              </a:rPr>
              <a:t>¿Cuál es la rendición de cuentas sobre los valores recaudados por cobros de permisos en el cantón por parte de la CBPVM?</a:t>
            </a:r>
          </a:p>
          <a:p>
            <a:pPr marL="0" indent="0">
              <a:buNone/>
            </a:pPr>
            <a:r>
              <a:rPr lang="es-EC" i="1" dirty="0"/>
              <a:t>Durante el año 2025 el Cuerpo de Bomberos de Pedro Vicente Maldonado, se realizaron en el área de Recaudación, los siguientes ingresos: </a:t>
            </a: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2" name="Tabla 1"/>
          <p:cNvGraphicFramePr>
            <a:graphicFrameLocks noGrp="1"/>
          </p:cNvGraphicFramePr>
          <p:nvPr>
            <p:extLst>
              <p:ext uri="{D42A27DB-BD31-4B8C-83A1-F6EECF244321}">
                <p14:modId xmlns:p14="http://schemas.microsoft.com/office/powerpoint/2010/main" val="4268391177"/>
              </p:ext>
            </p:extLst>
          </p:nvPr>
        </p:nvGraphicFramePr>
        <p:xfrm>
          <a:off x="1454381" y="3139800"/>
          <a:ext cx="3512820" cy="1258824"/>
        </p:xfrm>
        <a:graphic>
          <a:graphicData uri="http://schemas.openxmlformats.org/drawingml/2006/table">
            <a:tbl>
              <a:tblPr firstRow="1" firstCol="1" bandRow="1">
                <a:tableStyleId>{7DF18680-E054-41AD-8BC1-D1AEF772440D}</a:tableStyleId>
              </a:tblPr>
              <a:tblGrid>
                <a:gridCol w="1454150">
                  <a:extLst>
                    <a:ext uri="{9D8B030D-6E8A-4147-A177-3AD203B41FA5}">
                      <a16:colId xmlns:a16="http://schemas.microsoft.com/office/drawing/2014/main" val="20000"/>
                    </a:ext>
                  </a:extLst>
                </a:gridCol>
                <a:gridCol w="1029335">
                  <a:extLst>
                    <a:ext uri="{9D8B030D-6E8A-4147-A177-3AD203B41FA5}">
                      <a16:colId xmlns:a16="http://schemas.microsoft.com/office/drawing/2014/main" val="20001"/>
                    </a:ext>
                  </a:extLst>
                </a:gridCol>
                <a:gridCol w="1029335">
                  <a:extLst>
                    <a:ext uri="{9D8B030D-6E8A-4147-A177-3AD203B41FA5}">
                      <a16:colId xmlns:a16="http://schemas.microsoft.com/office/drawing/2014/main" val="20002"/>
                    </a:ext>
                  </a:extLst>
                </a:gridCol>
              </a:tblGrid>
              <a:tr h="200025">
                <a:tc>
                  <a:txBody>
                    <a:bodyPr/>
                    <a:lstStyle/>
                    <a:p>
                      <a:pPr algn="ctr">
                        <a:lnSpc>
                          <a:spcPct val="107000"/>
                        </a:lnSpc>
                        <a:spcAft>
                          <a:spcPts val="0"/>
                        </a:spcAft>
                      </a:pPr>
                      <a:r>
                        <a:rPr lang="es-EC" sz="1100" kern="100" dirty="0">
                          <a:effectLst/>
                        </a:rPr>
                        <a:t>DETALLE</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dirty="0">
                          <a:effectLst/>
                        </a:rPr>
                        <a:t>CANT</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VALOR</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0"/>
                  </a:ext>
                </a:extLst>
              </a:tr>
              <a:tr h="194945">
                <a:tc>
                  <a:txBody>
                    <a:bodyPr/>
                    <a:lstStyle/>
                    <a:p>
                      <a:pPr>
                        <a:lnSpc>
                          <a:spcPct val="107000"/>
                        </a:lnSpc>
                        <a:spcAft>
                          <a:spcPts val="0"/>
                        </a:spcAft>
                      </a:pPr>
                      <a:r>
                        <a:rPr lang="es-EC" sz="1100" kern="100">
                          <a:effectLst/>
                        </a:rPr>
                        <a:t>PERMISOS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393,00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17264,77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170815">
                <a:tc>
                  <a:txBody>
                    <a:bodyPr/>
                    <a:lstStyle/>
                    <a:p>
                      <a:pPr>
                        <a:lnSpc>
                          <a:spcPct val="107000"/>
                        </a:lnSpc>
                        <a:spcAft>
                          <a:spcPts val="0"/>
                        </a:spcAft>
                      </a:pPr>
                      <a:r>
                        <a:rPr lang="es-EC" sz="1100" kern="100">
                          <a:effectLst/>
                        </a:rPr>
                        <a:t>CERTIFICACION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102,00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2763,81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173355">
                <a:tc>
                  <a:txBody>
                    <a:bodyPr/>
                    <a:lstStyle/>
                    <a:p>
                      <a:pPr>
                        <a:lnSpc>
                          <a:spcPct val="107000"/>
                        </a:lnSpc>
                        <a:spcAft>
                          <a:spcPts val="0"/>
                        </a:spcAft>
                      </a:pPr>
                      <a:r>
                        <a:rPr lang="es-EC" sz="1100" kern="100">
                          <a:effectLst/>
                        </a:rPr>
                        <a:t>SOLICITUDES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568,00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568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166370">
                <a:tc>
                  <a:txBody>
                    <a:bodyPr/>
                    <a:lstStyle/>
                    <a:p>
                      <a:pPr>
                        <a:lnSpc>
                          <a:spcPct val="107000"/>
                        </a:lnSpc>
                        <a:spcAft>
                          <a:spcPts val="0"/>
                        </a:spcAft>
                      </a:pPr>
                      <a:r>
                        <a:rPr lang="es-EC" sz="1100" kern="100">
                          <a:effectLst/>
                        </a:rPr>
                        <a:t>CIERRE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4,00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60,06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177800">
                <a:tc>
                  <a:txBody>
                    <a:bodyPr/>
                    <a:lstStyle/>
                    <a:p>
                      <a:pPr>
                        <a:lnSpc>
                          <a:spcPct val="107000"/>
                        </a:lnSpc>
                        <a:spcAft>
                          <a:spcPts val="0"/>
                        </a:spcAft>
                      </a:pPr>
                      <a:r>
                        <a:rPr lang="es-EC" sz="1100" kern="100">
                          <a:effectLst/>
                        </a:rPr>
                        <a:t>OTROS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268,03</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171450">
                <a:tc gridSpan="2">
                  <a:txBody>
                    <a:bodyPr/>
                    <a:lstStyle/>
                    <a:p>
                      <a:pPr>
                        <a:lnSpc>
                          <a:spcPct val="107000"/>
                        </a:lnSpc>
                        <a:spcAft>
                          <a:spcPts val="0"/>
                        </a:spcAft>
                      </a:pPr>
                      <a:r>
                        <a:rPr lang="es-EC" sz="1100" kern="100">
                          <a:effectLst/>
                        </a:rPr>
                        <a:t>TOTAL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EC"/>
                    </a:p>
                  </a:txBody>
                  <a:tcPr/>
                </a:tc>
                <a:tc>
                  <a:txBody>
                    <a:bodyPr/>
                    <a:lstStyle/>
                    <a:p>
                      <a:pPr>
                        <a:lnSpc>
                          <a:spcPct val="107000"/>
                        </a:lnSpc>
                        <a:spcAft>
                          <a:spcPts val="0"/>
                        </a:spcAft>
                      </a:pPr>
                      <a:r>
                        <a:rPr lang="es-EC" sz="1100" kern="100" dirty="0">
                          <a:effectLst/>
                        </a:rPr>
                        <a:t>20924,67</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6"/>
                  </a:ext>
                </a:extLst>
              </a:tr>
            </a:tbl>
          </a:graphicData>
        </a:graphic>
      </p:graphicFrame>
      <p:graphicFrame>
        <p:nvGraphicFramePr>
          <p:cNvPr id="5" name="Gráfico 4">
            <a:extLst>
              <a:ext uri="{FF2B5EF4-FFF2-40B4-BE49-F238E27FC236}">
                <a16:creationId xmlns:a16="http://schemas.microsoft.com/office/drawing/2014/main" id="{00000000-0008-0000-0000-000003000000}"/>
              </a:ext>
            </a:extLst>
          </p:cNvPr>
          <p:cNvGraphicFramePr/>
          <p:nvPr>
            <p:extLst>
              <p:ext uri="{D42A27DB-BD31-4B8C-83A1-F6EECF244321}">
                <p14:modId xmlns:p14="http://schemas.microsoft.com/office/powerpoint/2010/main" val="3765147239"/>
              </p:ext>
            </p:extLst>
          </p:nvPr>
        </p:nvGraphicFramePr>
        <p:xfrm>
          <a:off x="1501487" y="4451090"/>
          <a:ext cx="3427352" cy="21950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áfico 5">
            <a:extLst>
              <a:ext uri="{FF2B5EF4-FFF2-40B4-BE49-F238E27FC236}">
                <a16:creationId xmlns:a16="http://schemas.microsoft.com/office/drawing/2014/main" id="{00000000-0008-0000-0000-000004000000}"/>
              </a:ext>
            </a:extLst>
          </p:cNvPr>
          <p:cNvGraphicFramePr/>
          <p:nvPr>
            <p:extLst>
              <p:ext uri="{D42A27DB-BD31-4B8C-83A1-F6EECF244321}">
                <p14:modId xmlns:p14="http://schemas.microsoft.com/office/powerpoint/2010/main" val="2422249106"/>
              </p:ext>
            </p:extLst>
          </p:nvPr>
        </p:nvGraphicFramePr>
        <p:xfrm>
          <a:off x="6892963" y="2959720"/>
          <a:ext cx="3914775" cy="199142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la 6"/>
          <p:cNvGraphicFramePr>
            <a:graphicFrameLocks noGrp="1"/>
          </p:cNvGraphicFramePr>
          <p:nvPr>
            <p:extLst>
              <p:ext uri="{D42A27DB-BD31-4B8C-83A1-F6EECF244321}">
                <p14:modId xmlns:p14="http://schemas.microsoft.com/office/powerpoint/2010/main" val="1150333425"/>
              </p:ext>
            </p:extLst>
          </p:nvPr>
        </p:nvGraphicFramePr>
        <p:xfrm>
          <a:off x="6885708" y="5111859"/>
          <a:ext cx="3925570" cy="1422972"/>
        </p:xfrm>
        <a:graphic>
          <a:graphicData uri="http://schemas.openxmlformats.org/drawingml/2006/table">
            <a:tbl>
              <a:tblPr firstRow="1" firstCol="1" bandRow="1">
                <a:tableStyleId>{22838BEF-8BB2-4498-84A7-C5851F593DF1}</a:tableStyleId>
              </a:tblPr>
              <a:tblGrid>
                <a:gridCol w="2204085">
                  <a:extLst>
                    <a:ext uri="{9D8B030D-6E8A-4147-A177-3AD203B41FA5}">
                      <a16:colId xmlns:a16="http://schemas.microsoft.com/office/drawing/2014/main" val="20000"/>
                    </a:ext>
                  </a:extLst>
                </a:gridCol>
                <a:gridCol w="734695">
                  <a:extLst>
                    <a:ext uri="{9D8B030D-6E8A-4147-A177-3AD203B41FA5}">
                      <a16:colId xmlns:a16="http://schemas.microsoft.com/office/drawing/2014/main" val="20001"/>
                    </a:ext>
                  </a:extLst>
                </a:gridCol>
                <a:gridCol w="986790">
                  <a:extLst>
                    <a:ext uri="{9D8B030D-6E8A-4147-A177-3AD203B41FA5}">
                      <a16:colId xmlns:a16="http://schemas.microsoft.com/office/drawing/2014/main" val="20002"/>
                    </a:ext>
                  </a:extLst>
                </a:gridCol>
              </a:tblGrid>
              <a:tr h="222885">
                <a:tc gridSpan="3">
                  <a:txBody>
                    <a:bodyPr/>
                    <a:lstStyle/>
                    <a:p>
                      <a:pPr algn="ctr">
                        <a:lnSpc>
                          <a:spcPct val="107000"/>
                        </a:lnSpc>
                        <a:spcAft>
                          <a:spcPts val="0"/>
                        </a:spcAft>
                      </a:pPr>
                      <a:r>
                        <a:rPr lang="es-EC" sz="1000" kern="100" dirty="0">
                          <a:effectLst/>
                        </a:rPr>
                        <a:t>DETALLE DE PERMISOS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146050">
                <a:tc>
                  <a:txBody>
                    <a:bodyPr/>
                    <a:lstStyle/>
                    <a:p>
                      <a:pPr algn="ctr">
                        <a:lnSpc>
                          <a:spcPct val="107000"/>
                        </a:lnSpc>
                        <a:spcAft>
                          <a:spcPts val="0"/>
                        </a:spcAft>
                      </a:pPr>
                      <a:r>
                        <a:rPr lang="es-EC" sz="1000" kern="100">
                          <a:effectLst/>
                        </a:rPr>
                        <a:t>CONCEPTO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CANT</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VALOR</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175260">
                <a:tc>
                  <a:txBody>
                    <a:bodyPr/>
                    <a:lstStyle/>
                    <a:p>
                      <a:pPr>
                        <a:lnSpc>
                          <a:spcPct val="107000"/>
                        </a:lnSpc>
                        <a:spcAft>
                          <a:spcPts val="0"/>
                        </a:spcAft>
                      </a:pPr>
                      <a:r>
                        <a:rPr lang="es-EC" sz="1000" kern="100">
                          <a:effectLst/>
                        </a:rPr>
                        <a:t>COMERCIALES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352,00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14954,22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168910">
                <a:tc>
                  <a:txBody>
                    <a:bodyPr/>
                    <a:lstStyle/>
                    <a:p>
                      <a:pPr>
                        <a:lnSpc>
                          <a:spcPct val="107000"/>
                        </a:lnSpc>
                        <a:spcAft>
                          <a:spcPts val="0"/>
                        </a:spcAft>
                      </a:pPr>
                      <a:r>
                        <a:rPr lang="es-EC" sz="1000" kern="100">
                          <a:effectLst/>
                        </a:rPr>
                        <a:t>ENTIDAD PUBLICA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20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171450">
                <a:tc>
                  <a:txBody>
                    <a:bodyPr/>
                    <a:lstStyle/>
                    <a:p>
                      <a:pPr>
                        <a:lnSpc>
                          <a:spcPct val="107000"/>
                        </a:lnSpc>
                        <a:spcAft>
                          <a:spcPts val="0"/>
                        </a:spcAft>
                      </a:pPr>
                      <a:r>
                        <a:rPr lang="es-EC" sz="1000" kern="100">
                          <a:effectLst/>
                        </a:rPr>
                        <a:t>INDUSTRIAS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500,35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182880">
                <a:tc>
                  <a:txBody>
                    <a:bodyPr/>
                    <a:lstStyle/>
                    <a:p>
                      <a:pPr>
                        <a:lnSpc>
                          <a:spcPct val="107000"/>
                        </a:lnSpc>
                        <a:spcAft>
                          <a:spcPts val="0"/>
                        </a:spcAft>
                      </a:pPr>
                      <a:r>
                        <a:rPr lang="es-EC" sz="1000" kern="100">
                          <a:effectLst/>
                        </a:rPr>
                        <a:t>OCASIONALES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170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167640">
                <a:tc>
                  <a:txBody>
                    <a:bodyPr/>
                    <a:lstStyle/>
                    <a:p>
                      <a:pPr>
                        <a:lnSpc>
                          <a:spcPct val="107000"/>
                        </a:lnSpc>
                        <a:spcAft>
                          <a:spcPts val="0"/>
                        </a:spcAft>
                      </a:pPr>
                      <a:r>
                        <a:rPr lang="es-EC" sz="1000" kern="100">
                          <a:effectLst/>
                        </a:rPr>
                        <a:t>C. DE DIVERSIONES Y SIMILARES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23,00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1590,2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6"/>
                  </a:ext>
                </a:extLst>
              </a:tr>
              <a:tr h="179070">
                <a:tc>
                  <a:txBody>
                    <a:bodyPr/>
                    <a:lstStyle/>
                    <a:p>
                      <a:pPr>
                        <a:lnSpc>
                          <a:spcPct val="107000"/>
                        </a:lnSpc>
                        <a:spcAft>
                          <a:spcPts val="0"/>
                        </a:spcAft>
                      </a:pPr>
                      <a:r>
                        <a:rPr lang="es-EC" sz="1000" kern="100">
                          <a:effectLst/>
                        </a:rPr>
                        <a:t>VEHICULO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dirty="0">
                          <a:effectLst/>
                        </a:rPr>
                        <a:t>30</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735557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599" y="1159727"/>
            <a:ext cx="10470995" cy="5274527"/>
          </a:xfrm>
        </p:spPr>
        <p:txBody>
          <a:bodyPr/>
          <a:lstStyle/>
          <a:p>
            <a:pPr marL="0" indent="0">
              <a:buNone/>
            </a:pPr>
            <a:r>
              <a:rPr lang="es-EC" b="1" dirty="0"/>
              <a:t>10. Rosa Torres</a:t>
            </a:r>
            <a:endParaRPr lang="es-EC" dirty="0"/>
          </a:p>
          <a:p>
            <a:pPr marL="0" indent="0">
              <a:buNone/>
            </a:pPr>
            <a:r>
              <a:rPr lang="es-EC" dirty="0"/>
              <a:t>¿Cuál es la rendición de cuentas sobre los impuestos recaudados y los permisos cobrados por la CB-PVM durante el período correspondiente?</a:t>
            </a:r>
          </a:p>
          <a:p>
            <a:pPr marL="0" indent="0">
              <a:buNone/>
            </a:pPr>
            <a:r>
              <a:rPr lang="es-EC" i="1" dirty="0"/>
              <a:t>Durante el año 2025 el Cuerpo de Bomberos de Pedro Vicente Maldonado, se realizaron en el área de Recaudación, los siguientes ingresos: </a:t>
            </a: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1338578839"/>
              </p:ext>
            </p:extLst>
          </p:nvPr>
        </p:nvGraphicFramePr>
        <p:xfrm>
          <a:off x="1494171" y="3062755"/>
          <a:ext cx="3624238" cy="1258824"/>
        </p:xfrm>
        <a:graphic>
          <a:graphicData uri="http://schemas.openxmlformats.org/drawingml/2006/table">
            <a:tbl>
              <a:tblPr firstRow="1" firstCol="1" bandRow="1">
                <a:tableStyleId>{7DF18680-E054-41AD-8BC1-D1AEF772440D}</a:tableStyleId>
              </a:tblPr>
              <a:tblGrid>
                <a:gridCol w="1500272">
                  <a:extLst>
                    <a:ext uri="{9D8B030D-6E8A-4147-A177-3AD203B41FA5}">
                      <a16:colId xmlns:a16="http://schemas.microsoft.com/office/drawing/2014/main" val="20000"/>
                    </a:ext>
                  </a:extLst>
                </a:gridCol>
                <a:gridCol w="1061983">
                  <a:extLst>
                    <a:ext uri="{9D8B030D-6E8A-4147-A177-3AD203B41FA5}">
                      <a16:colId xmlns:a16="http://schemas.microsoft.com/office/drawing/2014/main" val="20001"/>
                    </a:ext>
                  </a:extLst>
                </a:gridCol>
                <a:gridCol w="1061983">
                  <a:extLst>
                    <a:ext uri="{9D8B030D-6E8A-4147-A177-3AD203B41FA5}">
                      <a16:colId xmlns:a16="http://schemas.microsoft.com/office/drawing/2014/main" val="20002"/>
                    </a:ext>
                  </a:extLst>
                </a:gridCol>
              </a:tblGrid>
              <a:tr h="200025">
                <a:tc>
                  <a:txBody>
                    <a:bodyPr/>
                    <a:lstStyle/>
                    <a:p>
                      <a:pPr algn="ctr">
                        <a:lnSpc>
                          <a:spcPct val="107000"/>
                        </a:lnSpc>
                        <a:spcAft>
                          <a:spcPts val="0"/>
                        </a:spcAft>
                      </a:pPr>
                      <a:r>
                        <a:rPr lang="es-EC" sz="1100" kern="100">
                          <a:effectLst/>
                        </a:rPr>
                        <a:t>DETALLE</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CANT</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VALOR</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0"/>
                  </a:ext>
                </a:extLst>
              </a:tr>
              <a:tr h="194945">
                <a:tc>
                  <a:txBody>
                    <a:bodyPr/>
                    <a:lstStyle/>
                    <a:p>
                      <a:pPr>
                        <a:lnSpc>
                          <a:spcPct val="107000"/>
                        </a:lnSpc>
                        <a:spcAft>
                          <a:spcPts val="0"/>
                        </a:spcAft>
                      </a:pPr>
                      <a:r>
                        <a:rPr lang="es-EC" sz="1100" kern="100">
                          <a:effectLst/>
                        </a:rPr>
                        <a:t>PERMISOS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393,00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17264,77</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170815">
                <a:tc>
                  <a:txBody>
                    <a:bodyPr/>
                    <a:lstStyle/>
                    <a:p>
                      <a:pPr>
                        <a:lnSpc>
                          <a:spcPct val="107000"/>
                        </a:lnSpc>
                        <a:spcAft>
                          <a:spcPts val="0"/>
                        </a:spcAft>
                      </a:pPr>
                      <a:r>
                        <a:rPr lang="es-EC" sz="1100" kern="100">
                          <a:effectLst/>
                        </a:rPr>
                        <a:t>CERTIFICACION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102,00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2763,81</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173355">
                <a:tc>
                  <a:txBody>
                    <a:bodyPr/>
                    <a:lstStyle/>
                    <a:p>
                      <a:pPr>
                        <a:lnSpc>
                          <a:spcPct val="107000"/>
                        </a:lnSpc>
                        <a:spcAft>
                          <a:spcPts val="0"/>
                        </a:spcAft>
                      </a:pPr>
                      <a:r>
                        <a:rPr lang="es-EC" sz="1100" kern="100">
                          <a:effectLst/>
                        </a:rPr>
                        <a:t>SOLICITUDES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568,00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568</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166370">
                <a:tc>
                  <a:txBody>
                    <a:bodyPr/>
                    <a:lstStyle/>
                    <a:p>
                      <a:pPr>
                        <a:lnSpc>
                          <a:spcPct val="107000"/>
                        </a:lnSpc>
                        <a:spcAft>
                          <a:spcPts val="0"/>
                        </a:spcAft>
                      </a:pPr>
                      <a:r>
                        <a:rPr lang="es-EC" sz="1100" kern="100">
                          <a:effectLst/>
                        </a:rPr>
                        <a:t>CIERRE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4,00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60,06</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177800">
                <a:tc>
                  <a:txBody>
                    <a:bodyPr/>
                    <a:lstStyle/>
                    <a:p>
                      <a:pPr>
                        <a:lnSpc>
                          <a:spcPct val="107000"/>
                        </a:lnSpc>
                        <a:spcAft>
                          <a:spcPts val="0"/>
                        </a:spcAft>
                      </a:pPr>
                      <a:r>
                        <a:rPr lang="es-EC" sz="1100" kern="100">
                          <a:effectLst/>
                        </a:rPr>
                        <a:t>OTROS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0,00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100" kern="100">
                          <a:effectLst/>
                        </a:rPr>
                        <a:t>268,03</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171450">
                <a:tc gridSpan="2">
                  <a:txBody>
                    <a:bodyPr/>
                    <a:lstStyle/>
                    <a:p>
                      <a:pPr>
                        <a:lnSpc>
                          <a:spcPct val="107000"/>
                        </a:lnSpc>
                        <a:spcAft>
                          <a:spcPts val="0"/>
                        </a:spcAft>
                      </a:pPr>
                      <a:r>
                        <a:rPr lang="es-EC" sz="1100" kern="100">
                          <a:effectLst/>
                        </a:rPr>
                        <a:t>TOTAL </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EC"/>
                    </a:p>
                  </a:txBody>
                  <a:tcPr/>
                </a:tc>
                <a:tc>
                  <a:txBody>
                    <a:bodyPr/>
                    <a:lstStyle/>
                    <a:p>
                      <a:pPr>
                        <a:lnSpc>
                          <a:spcPct val="107000"/>
                        </a:lnSpc>
                        <a:spcAft>
                          <a:spcPts val="0"/>
                        </a:spcAft>
                      </a:pPr>
                      <a:r>
                        <a:rPr lang="es-EC" sz="1100" kern="100" dirty="0">
                          <a:effectLst/>
                        </a:rPr>
                        <a:t>20924,67</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6"/>
                  </a:ext>
                </a:extLst>
              </a:tr>
            </a:tbl>
          </a:graphicData>
        </a:graphic>
      </p:graphicFrame>
      <p:graphicFrame>
        <p:nvGraphicFramePr>
          <p:cNvPr id="6" name="Gráfico 5">
            <a:extLst>
              <a:ext uri="{FF2B5EF4-FFF2-40B4-BE49-F238E27FC236}">
                <a16:creationId xmlns:a16="http://schemas.microsoft.com/office/drawing/2014/main" id="{00000000-0008-0000-0000-000003000000}"/>
              </a:ext>
            </a:extLst>
          </p:cNvPr>
          <p:cNvGraphicFramePr/>
          <p:nvPr>
            <p:extLst>
              <p:ext uri="{D42A27DB-BD31-4B8C-83A1-F6EECF244321}">
                <p14:modId xmlns:p14="http://schemas.microsoft.com/office/powerpoint/2010/main" val="3770001719"/>
              </p:ext>
            </p:extLst>
          </p:nvPr>
        </p:nvGraphicFramePr>
        <p:xfrm>
          <a:off x="1476143" y="4516244"/>
          <a:ext cx="3619500" cy="21321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áfico 6">
            <a:extLst>
              <a:ext uri="{FF2B5EF4-FFF2-40B4-BE49-F238E27FC236}">
                <a16:creationId xmlns:a16="http://schemas.microsoft.com/office/drawing/2014/main" id="{00000000-0008-0000-0000-000004000000}"/>
              </a:ext>
            </a:extLst>
          </p:cNvPr>
          <p:cNvGraphicFramePr/>
          <p:nvPr>
            <p:extLst>
              <p:ext uri="{D42A27DB-BD31-4B8C-83A1-F6EECF244321}">
                <p14:modId xmlns:p14="http://schemas.microsoft.com/office/powerpoint/2010/main" val="74932063"/>
              </p:ext>
            </p:extLst>
          </p:nvPr>
        </p:nvGraphicFramePr>
        <p:xfrm>
          <a:off x="6572200" y="3073903"/>
          <a:ext cx="3914775" cy="19145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Tabla 7"/>
          <p:cNvGraphicFramePr>
            <a:graphicFrameLocks noGrp="1"/>
          </p:cNvGraphicFramePr>
          <p:nvPr>
            <p:extLst>
              <p:ext uri="{D42A27DB-BD31-4B8C-83A1-F6EECF244321}">
                <p14:modId xmlns:p14="http://schemas.microsoft.com/office/powerpoint/2010/main" val="734640612"/>
              </p:ext>
            </p:extLst>
          </p:nvPr>
        </p:nvGraphicFramePr>
        <p:xfrm>
          <a:off x="6572200" y="5225436"/>
          <a:ext cx="3925570" cy="1422972"/>
        </p:xfrm>
        <a:graphic>
          <a:graphicData uri="http://schemas.openxmlformats.org/drawingml/2006/table">
            <a:tbl>
              <a:tblPr firstRow="1" firstCol="1" bandRow="1">
                <a:tableStyleId>{93296810-A885-4BE3-A3E7-6D5BEEA58F35}</a:tableStyleId>
              </a:tblPr>
              <a:tblGrid>
                <a:gridCol w="2204085">
                  <a:extLst>
                    <a:ext uri="{9D8B030D-6E8A-4147-A177-3AD203B41FA5}">
                      <a16:colId xmlns:a16="http://schemas.microsoft.com/office/drawing/2014/main" val="20000"/>
                    </a:ext>
                  </a:extLst>
                </a:gridCol>
                <a:gridCol w="734695">
                  <a:extLst>
                    <a:ext uri="{9D8B030D-6E8A-4147-A177-3AD203B41FA5}">
                      <a16:colId xmlns:a16="http://schemas.microsoft.com/office/drawing/2014/main" val="20001"/>
                    </a:ext>
                  </a:extLst>
                </a:gridCol>
                <a:gridCol w="986790">
                  <a:extLst>
                    <a:ext uri="{9D8B030D-6E8A-4147-A177-3AD203B41FA5}">
                      <a16:colId xmlns:a16="http://schemas.microsoft.com/office/drawing/2014/main" val="20002"/>
                    </a:ext>
                  </a:extLst>
                </a:gridCol>
              </a:tblGrid>
              <a:tr h="222885">
                <a:tc gridSpan="3">
                  <a:txBody>
                    <a:bodyPr/>
                    <a:lstStyle/>
                    <a:p>
                      <a:pPr algn="ctr">
                        <a:lnSpc>
                          <a:spcPct val="107000"/>
                        </a:lnSpc>
                        <a:spcAft>
                          <a:spcPts val="0"/>
                        </a:spcAft>
                      </a:pPr>
                      <a:r>
                        <a:rPr lang="es-EC" sz="1000" kern="100" dirty="0">
                          <a:effectLst/>
                        </a:rPr>
                        <a:t>DETALLE DE PERMISOS</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10000"/>
                  </a:ext>
                </a:extLst>
              </a:tr>
              <a:tr h="146050">
                <a:tc>
                  <a:txBody>
                    <a:bodyPr/>
                    <a:lstStyle/>
                    <a:p>
                      <a:pPr algn="ctr">
                        <a:lnSpc>
                          <a:spcPct val="107000"/>
                        </a:lnSpc>
                        <a:spcAft>
                          <a:spcPts val="0"/>
                        </a:spcAft>
                      </a:pPr>
                      <a:r>
                        <a:rPr lang="es-EC" sz="1000" kern="100">
                          <a:effectLst/>
                        </a:rPr>
                        <a:t>CONCEPTO</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CANT</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VALOR</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175260">
                <a:tc>
                  <a:txBody>
                    <a:bodyPr/>
                    <a:lstStyle/>
                    <a:p>
                      <a:pPr>
                        <a:lnSpc>
                          <a:spcPct val="107000"/>
                        </a:lnSpc>
                        <a:spcAft>
                          <a:spcPts val="0"/>
                        </a:spcAft>
                      </a:pPr>
                      <a:r>
                        <a:rPr lang="es-EC" sz="1000" kern="100">
                          <a:effectLst/>
                        </a:rPr>
                        <a:t>COMERCIALES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352,00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14954,22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168910">
                <a:tc>
                  <a:txBody>
                    <a:bodyPr/>
                    <a:lstStyle/>
                    <a:p>
                      <a:pPr>
                        <a:lnSpc>
                          <a:spcPct val="107000"/>
                        </a:lnSpc>
                        <a:spcAft>
                          <a:spcPts val="0"/>
                        </a:spcAft>
                      </a:pPr>
                      <a:r>
                        <a:rPr lang="es-EC" sz="1000" kern="100">
                          <a:effectLst/>
                        </a:rPr>
                        <a:t>ENTIDAD PUBLICA</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20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171450">
                <a:tc>
                  <a:txBody>
                    <a:bodyPr/>
                    <a:lstStyle/>
                    <a:p>
                      <a:pPr>
                        <a:lnSpc>
                          <a:spcPct val="107000"/>
                        </a:lnSpc>
                        <a:spcAft>
                          <a:spcPts val="0"/>
                        </a:spcAft>
                      </a:pPr>
                      <a:r>
                        <a:rPr lang="es-EC" sz="1000" kern="100">
                          <a:effectLst/>
                        </a:rPr>
                        <a:t>INDUSTRIAS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500,35</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182880">
                <a:tc>
                  <a:txBody>
                    <a:bodyPr/>
                    <a:lstStyle/>
                    <a:p>
                      <a:pPr>
                        <a:lnSpc>
                          <a:spcPct val="107000"/>
                        </a:lnSpc>
                        <a:spcAft>
                          <a:spcPts val="0"/>
                        </a:spcAft>
                      </a:pPr>
                      <a:r>
                        <a:rPr lang="es-EC" sz="1000" kern="100">
                          <a:effectLst/>
                        </a:rPr>
                        <a:t>OCASIONALES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170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r h="167640">
                <a:tc>
                  <a:txBody>
                    <a:bodyPr/>
                    <a:lstStyle/>
                    <a:p>
                      <a:pPr>
                        <a:lnSpc>
                          <a:spcPct val="107000"/>
                        </a:lnSpc>
                        <a:spcAft>
                          <a:spcPts val="0"/>
                        </a:spcAft>
                      </a:pPr>
                      <a:r>
                        <a:rPr lang="es-EC" sz="1000" kern="100">
                          <a:effectLst/>
                        </a:rPr>
                        <a:t>C. DE DIVERSIONES Y SIMILARES</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23,00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1590,2</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6"/>
                  </a:ext>
                </a:extLst>
              </a:tr>
              <a:tr h="179070">
                <a:tc>
                  <a:txBody>
                    <a:bodyPr/>
                    <a:lstStyle/>
                    <a:p>
                      <a:pPr>
                        <a:lnSpc>
                          <a:spcPct val="107000"/>
                        </a:lnSpc>
                        <a:spcAft>
                          <a:spcPts val="0"/>
                        </a:spcAft>
                      </a:pPr>
                      <a:r>
                        <a:rPr lang="es-EC" sz="1000" kern="100" dirty="0">
                          <a:effectLst/>
                        </a:rPr>
                        <a:t>VEHICULO </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a:effectLst/>
                        </a:rPr>
                        <a:t>1,00</a:t>
                      </a:r>
                      <a:endParaRPr lang="es-EC"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es-EC" sz="1000" kern="100" dirty="0">
                          <a:effectLst/>
                        </a:rPr>
                        <a:t>30</a:t>
                      </a:r>
                      <a:endParaRPr lang="es-EC"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008024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600" y="1059366"/>
            <a:ext cx="10370634" cy="4808034"/>
          </a:xfrm>
        </p:spPr>
        <p:txBody>
          <a:bodyPr/>
          <a:lstStyle/>
          <a:p>
            <a:pPr marL="0" indent="0">
              <a:buNone/>
            </a:pPr>
            <a:r>
              <a:rPr lang="es-EC" b="1" dirty="0"/>
              <a:t>11. María Roque</a:t>
            </a:r>
            <a:endParaRPr lang="es-EC" dirty="0"/>
          </a:p>
          <a:p>
            <a:pPr marL="0" indent="0" algn="just">
              <a:buNone/>
            </a:pPr>
            <a:r>
              <a:rPr lang="es-EC" dirty="0"/>
              <a:t>1. ¿Cuáles son los servicios específicos que presta la CB-PVM y cómo se garantiza su calidad y accesibilidad para la ciudadanía? </a:t>
            </a:r>
          </a:p>
          <a:p>
            <a:pPr marL="0" indent="0" algn="just">
              <a:buNone/>
            </a:pPr>
            <a:r>
              <a:rPr lang="es-EC" i="1" dirty="0"/>
              <a:t>Los Cuerpo de Bomberos a nivel del Ecuador tenemos funciones específicas, que se cumple según normativa vigente, las cuales son las siguientes:</a:t>
            </a: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766834557"/>
              </p:ext>
            </p:extLst>
          </p:nvPr>
        </p:nvGraphicFramePr>
        <p:xfrm>
          <a:off x="1490438" y="3053205"/>
          <a:ext cx="9917260" cy="3472691"/>
        </p:xfrm>
        <a:graphic>
          <a:graphicData uri="http://schemas.openxmlformats.org/drawingml/2006/table">
            <a:tbl>
              <a:tblPr firstRow="1" firstCol="1" bandRow="1">
                <a:tableStyleId>{5940675A-B579-460E-94D1-54222C63F5DA}</a:tableStyleId>
              </a:tblPr>
              <a:tblGrid>
                <a:gridCol w="2973777">
                  <a:extLst>
                    <a:ext uri="{9D8B030D-6E8A-4147-A177-3AD203B41FA5}">
                      <a16:colId xmlns:a16="http://schemas.microsoft.com/office/drawing/2014/main" val="20000"/>
                    </a:ext>
                  </a:extLst>
                </a:gridCol>
                <a:gridCol w="6943483">
                  <a:extLst>
                    <a:ext uri="{9D8B030D-6E8A-4147-A177-3AD203B41FA5}">
                      <a16:colId xmlns:a16="http://schemas.microsoft.com/office/drawing/2014/main" val="20001"/>
                    </a:ext>
                  </a:extLst>
                </a:gridCol>
              </a:tblGrid>
              <a:tr h="287093">
                <a:tc>
                  <a:txBody>
                    <a:bodyPr/>
                    <a:lstStyle/>
                    <a:p>
                      <a:pPr algn="ctr">
                        <a:spcAft>
                          <a:spcPts val="0"/>
                        </a:spcAft>
                      </a:pPr>
                      <a:r>
                        <a:rPr lang="es-EC" sz="1600" b="1" kern="100" dirty="0">
                          <a:solidFill>
                            <a:srgbClr val="0070C0"/>
                          </a:solidFill>
                          <a:effectLst/>
                        </a:rPr>
                        <a:t>Función</a:t>
                      </a:r>
                      <a:endParaRPr lang="es-EC" sz="16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a:spcAft>
                          <a:spcPts val="0"/>
                        </a:spcAft>
                      </a:pPr>
                      <a:r>
                        <a:rPr lang="es-EC" sz="1600" b="1" kern="100" dirty="0">
                          <a:solidFill>
                            <a:srgbClr val="0070C0"/>
                          </a:solidFill>
                          <a:effectLst/>
                        </a:rPr>
                        <a:t>Descripción</a:t>
                      </a:r>
                      <a:endParaRPr lang="es-EC" sz="16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0000"/>
                  </a:ext>
                </a:extLst>
              </a:tr>
              <a:tr h="574186">
                <a:tc>
                  <a:txBody>
                    <a:bodyPr/>
                    <a:lstStyle/>
                    <a:p>
                      <a:pPr>
                        <a:spcAft>
                          <a:spcPts val="0"/>
                        </a:spcAft>
                      </a:pPr>
                      <a:r>
                        <a:rPr lang="es-EC" sz="1600" b="1" kern="100" dirty="0">
                          <a:solidFill>
                            <a:srgbClr val="FF0000"/>
                          </a:solidFill>
                          <a:effectLst/>
                        </a:rPr>
                        <a:t>Prevención de Incendios</a:t>
                      </a:r>
                      <a:endParaRPr lang="es-EC" sz="16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spcAft>
                          <a:spcPts val="0"/>
                        </a:spcAft>
                      </a:pPr>
                      <a:r>
                        <a:rPr lang="es-EC" sz="1600" kern="100" dirty="0">
                          <a:effectLst/>
                        </a:rPr>
                        <a:t>Realizar inspecciones técnicas en edificaciones, comercios e industrias para verificar el cumplimiento de normas de seguridad y emitir el permiso de funcionamiento.</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4186">
                <a:tc>
                  <a:txBody>
                    <a:bodyPr/>
                    <a:lstStyle/>
                    <a:p>
                      <a:pPr>
                        <a:spcAft>
                          <a:spcPts val="0"/>
                        </a:spcAft>
                      </a:pPr>
                      <a:r>
                        <a:rPr lang="es-EC" sz="1600" b="1" kern="100" dirty="0">
                          <a:solidFill>
                            <a:srgbClr val="FF0000"/>
                          </a:solidFill>
                          <a:effectLst/>
                        </a:rPr>
                        <a:t>Combate de Incendios</a:t>
                      </a:r>
                      <a:endParaRPr lang="es-EC" sz="16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spcAft>
                          <a:spcPts val="0"/>
                        </a:spcAft>
                      </a:pPr>
                      <a:r>
                        <a:rPr lang="es-EC" sz="1600" kern="100" dirty="0">
                          <a:effectLst/>
                        </a:rPr>
                        <a:t>Respuesta inmediata para controlar y extinguir incendios estructurales, forestales, vehiculares o de cualquier otra índole para salvar vidas y bienes</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4186">
                <a:tc>
                  <a:txBody>
                    <a:bodyPr/>
                    <a:lstStyle/>
                    <a:p>
                      <a:pPr>
                        <a:spcAft>
                          <a:spcPts val="0"/>
                        </a:spcAft>
                      </a:pPr>
                      <a:r>
                        <a:rPr lang="es-EC" sz="1600" b="1" kern="100" dirty="0">
                          <a:solidFill>
                            <a:srgbClr val="FF0000"/>
                          </a:solidFill>
                          <a:effectLst/>
                        </a:rPr>
                        <a:t>Atención Pre-hospitalaria</a:t>
                      </a:r>
                      <a:endParaRPr lang="es-EC" sz="16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spcAft>
                          <a:spcPts val="0"/>
                        </a:spcAft>
                      </a:pPr>
                      <a:r>
                        <a:rPr lang="es-EC" sz="1600" kern="100" dirty="0">
                          <a:effectLst/>
                        </a:rPr>
                        <a:t>Brindar primeros auxilios y estabilización a víctimas de accidentes o emergencias médicas desde el sitio del accidente y traslado a un centro de salud más cercano.</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4186">
                <a:tc>
                  <a:txBody>
                    <a:bodyPr/>
                    <a:lstStyle/>
                    <a:p>
                      <a:pPr>
                        <a:spcAft>
                          <a:spcPts val="0"/>
                        </a:spcAft>
                      </a:pPr>
                      <a:r>
                        <a:rPr lang="es-EC" sz="1600" b="1" kern="100" dirty="0">
                          <a:solidFill>
                            <a:srgbClr val="FF0000"/>
                          </a:solidFill>
                          <a:effectLst/>
                        </a:rPr>
                        <a:t>Búsqueda y Rescate</a:t>
                      </a:r>
                      <a:endParaRPr lang="es-EC" sz="16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spcAft>
                          <a:spcPts val="0"/>
                        </a:spcAft>
                      </a:pPr>
                      <a:r>
                        <a:rPr lang="es-EC" sz="1600" kern="100" dirty="0">
                          <a:effectLst/>
                        </a:rPr>
                        <a:t>Operaciones especializadas para localizar y extraer personas atrapadas en estructuras colapsadas, montañas, ríos, o tras accidentes de tránsito.</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74186">
                <a:tc>
                  <a:txBody>
                    <a:bodyPr/>
                    <a:lstStyle/>
                    <a:p>
                      <a:pPr algn="just">
                        <a:spcAft>
                          <a:spcPts val="0"/>
                        </a:spcAft>
                      </a:pPr>
                      <a:r>
                        <a:rPr lang="es-EC" sz="1600" b="1" kern="100" dirty="0">
                          <a:solidFill>
                            <a:srgbClr val="FF0000"/>
                          </a:solidFill>
                          <a:effectLst/>
                        </a:rPr>
                        <a:t>Manejo de Materiales Peligrosos</a:t>
                      </a:r>
                      <a:endParaRPr lang="es-EC" sz="1600" b="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just">
                        <a:spcAft>
                          <a:spcPts val="0"/>
                        </a:spcAft>
                      </a:pPr>
                      <a:r>
                        <a:rPr lang="es-EC" sz="1600" kern="100" dirty="0">
                          <a:effectLst/>
                        </a:rPr>
                        <a:t>Control y mitigación de incidentes que involucren fugas o derrames de sustancias químicas, biológicas o radiológicas peligrosas.</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69908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38145" y="1471961"/>
            <a:ext cx="10303727" cy="4752278"/>
          </a:xfrm>
        </p:spPr>
        <p:txBody>
          <a:bodyPr>
            <a:normAutofit/>
          </a:bodyPr>
          <a:lstStyle/>
          <a:p>
            <a:pPr marL="0" indent="0" algn="just">
              <a:buNone/>
            </a:pPr>
            <a:r>
              <a:rPr lang="es-EC" i="1" dirty="0"/>
              <a:t>El Cuerpo de Bomberos de Pedro Vicente Maldonado, colabora en dotación de agua a sitios y sectores que no existen este servicio, de igual forma no realiza transporte secundario de pacientes entre casas de salud, aunque no es su competencia, pero se apoya en la medida de sus posibilidades. </a:t>
            </a:r>
            <a:endParaRPr lang="es-EC" dirty="0"/>
          </a:p>
          <a:p>
            <a:pPr marL="0" indent="0" algn="just">
              <a:buNone/>
            </a:pPr>
            <a:r>
              <a:rPr lang="es-EC" b="1" dirty="0">
                <a:solidFill>
                  <a:srgbClr val="0070C0"/>
                </a:solidFill>
              </a:rPr>
              <a:t>2. ¿Cuál es el alcance, cobertura y evaluación de los servicios prestados por la CB-PVM durante el período de gestión?</a:t>
            </a:r>
          </a:p>
          <a:p>
            <a:pPr marL="0" indent="0" algn="just">
              <a:buNone/>
            </a:pPr>
            <a:r>
              <a:rPr lang="es-EC" i="1" dirty="0"/>
              <a:t>El Cuerpo de Bomberos de Pedro Vicente Maldonado, presta sus servicios a todo el cantón Pedro Vicente Maldonado, las 24 horas del día, los 365 días del año, prestamos nuestro servicio en Búsqueda y rescate de todo tipo, atención primaria desde el sitio de emergencia y traslado al Centro de Salud más cercano, atención de emergencias de materiales peligrosos, control de incendios de todo tipo, entre otros más, como institución hemos prestado atención en un 95% de emergencias reportadas tanto a nivel cantonal como en cantones vecinos, se tiene previsto la adquisición de nuevas unidades de rescate, adquisición de materiales para rescate, entre otros. </a:t>
            </a:r>
            <a:endParaRPr lang="es-EC" dirty="0"/>
          </a:p>
          <a:p>
            <a:pPr marL="0" indent="0">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51497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599" y="1895708"/>
            <a:ext cx="9601200" cy="3581400"/>
          </a:xfrm>
        </p:spPr>
        <p:txBody>
          <a:bodyPr>
            <a:normAutofit/>
          </a:bodyPr>
          <a:lstStyle/>
          <a:p>
            <a:pPr marL="0" indent="0">
              <a:buNone/>
            </a:pPr>
            <a:r>
              <a:rPr lang="es-EC" b="1" dirty="0"/>
              <a:t>12. Fanny Rojas</a:t>
            </a:r>
            <a:endParaRPr lang="es-EC" dirty="0"/>
          </a:p>
          <a:p>
            <a:pPr marL="0" indent="0" algn="just">
              <a:buNone/>
            </a:pPr>
            <a:r>
              <a:rPr lang="es-EC" b="1" dirty="0">
                <a:solidFill>
                  <a:srgbClr val="0070C0"/>
                </a:solidFill>
              </a:rPr>
              <a:t>¿Qué acciones concretas se han tomado para realizar auditorías y cuáles son los resultados obtenidos hasta la fecha?</a:t>
            </a:r>
          </a:p>
          <a:p>
            <a:pPr marL="0" indent="0" algn="just">
              <a:buNone/>
            </a:pPr>
            <a:r>
              <a:rPr lang="es-EC" i="1" dirty="0"/>
              <a:t>Dentro de las funciones de la Contraloría General del Estado, su facultad es la de realizar las auditorias pertinentes con el fin de verificar el manejo correcto de los recursos públicos, el Cuerpo de Bomberos también ha recibido la auditoria de parte de ellos, en donde se han verificado las acciones realizadas, además de ello cada año se presenta ante el Ministerio de Finanzas los estados financieros con el fin de verificar la ejecución presupuestaria, así mismo la misma información financiera es presentada ante nuestras autoridades locales, con el fin de que puedan hacer el seguimiento correspondiente del manejo de los recursos de la institución.</a:t>
            </a: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30906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453790" y="1215483"/>
            <a:ext cx="10236820" cy="3581400"/>
          </a:xfrm>
        </p:spPr>
        <p:txBody>
          <a:bodyPr/>
          <a:lstStyle/>
          <a:p>
            <a:pPr marL="0" indent="0">
              <a:buNone/>
            </a:pPr>
            <a:r>
              <a:rPr lang="es-EC" b="1" dirty="0"/>
              <a:t>13. Denny Guamán</a:t>
            </a:r>
            <a:endParaRPr lang="es-EC" dirty="0"/>
          </a:p>
          <a:p>
            <a:pPr marL="0" indent="0">
              <a:buNone/>
            </a:pPr>
            <a:r>
              <a:rPr lang="es-EC" b="1" dirty="0">
                <a:solidFill>
                  <a:srgbClr val="0070C0"/>
                </a:solidFill>
              </a:rPr>
              <a:t>¿En qué se utilizan los recursos del Cuerpo de Bomberos?</a:t>
            </a:r>
          </a:p>
          <a:p>
            <a:pPr marL="0" indent="0" algn="just">
              <a:buNone/>
            </a:pPr>
            <a:r>
              <a:rPr lang="es-EC" dirty="0"/>
              <a:t>En el año 2025, el Cuerpo de Bomberos uso sus ingresos, de acuerdo a la siguiente tabla adjunta: </a:t>
            </a:r>
          </a:p>
          <a:p>
            <a:pPr marL="0" indent="0">
              <a:buNone/>
            </a:pPr>
            <a:r>
              <a:rPr lang="es-EC" b="1" dirty="0"/>
              <a:t>GASTOS </a:t>
            </a:r>
            <a:endParaRPr lang="es-EC" dirty="0"/>
          </a:p>
          <a:p>
            <a:pPr marL="0" indent="0">
              <a:buNone/>
            </a:pP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graphicFrame>
        <p:nvGraphicFramePr>
          <p:cNvPr id="5" name="Tabla 4"/>
          <p:cNvGraphicFramePr>
            <a:graphicFrameLocks noGrp="1"/>
          </p:cNvGraphicFramePr>
          <p:nvPr>
            <p:extLst>
              <p:ext uri="{D42A27DB-BD31-4B8C-83A1-F6EECF244321}">
                <p14:modId xmlns:p14="http://schemas.microsoft.com/office/powerpoint/2010/main" val="2295867131"/>
              </p:ext>
            </p:extLst>
          </p:nvPr>
        </p:nvGraphicFramePr>
        <p:xfrm>
          <a:off x="1690921" y="3557451"/>
          <a:ext cx="9672172" cy="2256729"/>
        </p:xfrm>
        <a:graphic>
          <a:graphicData uri="http://schemas.openxmlformats.org/drawingml/2006/table">
            <a:tbl>
              <a:tblPr>
                <a:tableStyleId>{5C22544A-7EE6-4342-B048-85BDC9FD1C3A}</a:tableStyleId>
              </a:tblPr>
              <a:tblGrid>
                <a:gridCol w="2729757">
                  <a:extLst>
                    <a:ext uri="{9D8B030D-6E8A-4147-A177-3AD203B41FA5}">
                      <a16:colId xmlns:a16="http://schemas.microsoft.com/office/drawing/2014/main" val="20000"/>
                    </a:ext>
                  </a:extLst>
                </a:gridCol>
                <a:gridCol w="5138765">
                  <a:extLst>
                    <a:ext uri="{9D8B030D-6E8A-4147-A177-3AD203B41FA5}">
                      <a16:colId xmlns:a16="http://schemas.microsoft.com/office/drawing/2014/main" val="20001"/>
                    </a:ext>
                  </a:extLst>
                </a:gridCol>
                <a:gridCol w="1803650">
                  <a:extLst>
                    <a:ext uri="{9D8B030D-6E8A-4147-A177-3AD203B41FA5}">
                      <a16:colId xmlns:a16="http://schemas.microsoft.com/office/drawing/2014/main" val="20002"/>
                    </a:ext>
                  </a:extLst>
                </a:gridCol>
              </a:tblGrid>
              <a:tr h="168275">
                <a:tc>
                  <a:txBody>
                    <a:bodyPr/>
                    <a:lstStyle/>
                    <a:p>
                      <a:pPr algn="ctr">
                        <a:lnSpc>
                          <a:spcPct val="107000"/>
                        </a:lnSpc>
                        <a:spcAft>
                          <a:spcPts val="0"/>
                        </a:spcAft>
                      </a:pPr>
                      <a:r>
                        <a:rPr lang="es-EC" sz="1600" b="1" kern="100" dirty="0">
                          <a:solidFill>
                            <a:srgbClr val="0070C0"/>
                          </a:solidFill>
                          <a:effectLst/>
                        </a:rPr>
                        <a:t>A NIVEL DE GRUPO </a:t>
                      </a:r>
                      <a:endParaRPr lang="es-EC" sz="16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b="1" kern="100" dirty="0">
                          <a:solidFill>
                            <a:srgbClr val="0070C0"/>
                          </a:solidFill>
                          <a:effectLst/>
                        </a:rPr>
                        <a:t>DESCRIPCION </a:t>
                      </a:r>
                      <a:endParaRPr lang="es-EC" sz="16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b="1" kern="100" dirty="0">
                          <a:solidFill>
                            <a:srgbClr val="0070C0"/>
                          </a:solidFill>
                          <a:effectLst/>
                        </a:rPr>
                        <a:t>EJECUTADO</a:t>
                      </a:r>
                      <a:endParaRPr lang="es-EC" sz="16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0000"/>
                  </a:ext>
                </a:extLst>
              </a:tr>
              <a:tr h="55880">
                <a:tc>
                  <a:txBody>
                    <a:bodyPr/>
                    <a:lstStyle/>
                    <a:p>
                      <a:pPr algn="ctr">
                        <a:lnSpc>
                          <a:spcPct val="107000"/>
                        </a:lnSpc>
                        <a:spcAft>
                          <a:spcPts val="0"/>
                        </a:spcAft>
                      </a:pPr>
                      <a:r>
                        <a:rPr lang="es-EC" sz="1600" b="1" kern="100" dirty="0">
                          <a:effectLst/>
                        </a:rPr>
                        <a:t>GRUPO 510000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kern="100">
                          <a:effectLst/>
                        </a:rPr>
                        <a:t>Gastos en Personal administrativo, operativo</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600" kern="100">
                          <a:effectLst/>
                        </a:rPr>
                        <a:t>139,549.48</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5880">
                <a:tc>
                  <a:txBody>
                    <a:bodyPr/>
                    <a:lstStyle/>
                    <a:p>
                      <a:pPr algn="ctr">
                        <a:lnSpc>
                          <a:spcPct val="107000"/>
                        </a:lnSpc>
                        <a:spcAft>
                          <a:spcPts val="0"/>
                        </a:spcAft>
                      </a:pPr>
                      <a:r>
                        <a:rPr lang="es-EC" sz="1600" b="1" kern="100" dirty="0">
                          <a:effectLst/>
                        </a:rPr>
                        <a:t>GRUPO 530000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kern="100">
                          <a:effectLst/>
                        </a:rPr>
                        <a:t>Gastos corrientes para el funcionamiento de la institución </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600" kern="100">
                          <a:effectLst/>
                        </a:rPr>
                        <a:t>66,671.25</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5880">
                <a:tc>
                  <a:txBody>
                    <a:bodyPr/>
                    <a:lstStyle/>
                    <a:p>
                      <a:pPr algn="ctr">
                        <a:lnSpc>
                          <a:spcPct val="107000"/>
                        </a:lnSpc>
                        <a:spcAft>
                          <a:spcPts val="0"/>
                        </a:spcAft>
                      </a:pPr>
                      <a:r>
                        <a:rPr lang="es-EC" sz="1600" b="1" kern="100" dirty="0">
                          <a:effectLst/>
                        </a:rPr>
                        <a:t>GRUPO 570000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kern="100">
                          <a:effectLst/>
                        </a:rPr>
                        <a:t>Gastos en diferentes tipos de seguros para la institución, pagos de impuestos, matriculación, otros</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600" kern="100">
                          <a:effectLst/>
                        </a:rPr>
                        <a:t>18,452.71</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5880">
                <a:tc>
                  <a:txBody>
                    <a:bodyPr/>
                    <a:lstStyle/>
                    <a:p>
                      <a:pPr algn="ctr">
                        <a:lnSpc>
                          <a:spcPct val="107000"/>
                        </a:lnSpc>
                        <a:spcAft>
                          <a:spcPts val="0"/>
                        </a:spcAft>
                      </a:pPr>
                      <a:r>
                        <a:rPr lang="es-EC" sz="1600" b="1" kern="100" dirty="0">
                          <a:effectLst/>
                        </a:rPr>
                        <a:t>GRUPO 580000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kern="100" dirty="0">
                          <a:effectLst/>
                        </a:rPr>
                        <a:t>Gastos por pagos a entidades del presupuesto general del estado</a:t>
                      </a:r>
                      <a:endParaRPr lang="es-EC"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600" kern="100">
                          <a:effectLst/>
                        </a:rPr>
                        <a:t>1,662.70</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5880">
                <a:tc>
                  <a:txBody>
                    <a:bodyPr/>
                    <a:lstStyle/>
                    <a:p>
                      <a:pPr algn="ctr">
                        <a:lnSpc>
                          <a:spcPct val="107000"/>
                        </a:lnSpc>
                        <a:spcAft>
                          <a:spcPts val="0"/>
                        </a:spcAft>
                      </a:pPr>
                      <a:r>
                        <a:rPr lang="es-EC" sz="1600" b="1" kern="100" dirty="0">
                          <a:effectLst/>
                        </a:rPr>
                        <a:t>GRUPO 840000 </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lnSpc>
                          <a:spcPct val="107000"/>
                        </a:lnSpc>
                        <a:spcAft>
                          <a:spcPts val="0"/>
                        </a:spcAft>
                      </a:pPr>
                      <a:r>
                        <a:rPr lang="es-EC" sz="1600" kern="100">
                          <a:effectLst/>
                        </a:rPr>
                        <a:t>Gastos de inversión-Bienes de Larga Duración </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s-EC" sz="1600" kern="100">
                          <a:effectLst/>
                        </a:rPr>
                        <a:t>15,989.88</a:t>
                      </a:r>
                      <a:endParaRPr lang="es-EC"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6515">
                <a:tc gridSpan="2">
                  <a:txBody>
                    <a:bodyPr/>
                    <a:lstStyle/>
                    <a:p>
                      <a:pPr algn="ctr">
                        <a:lnSpc>
                          <a:spcPct val="107000"/>
                        </a:lnSpc>
                        <a:spcAft>
                          <a:spcPts val="0"/>
                        </a:spcAft>
                      </a:pPr>
                      <a:r>
                        <a:rPr lang="es-EC" sz="1600" b="1" kern="100" dirty="0">
                          <a:effectLst/>
                        </a:rPr>
                        <a:t>TOTAL</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s-EC"/>
                    </a:p>
                  </a:txBody>
                  <a:tcPr/>
                </a:tc>
                <a:tc>
                  <a:txBody>
                    <a:bodyPr/>
                    <a:lstStyle/>
                    <a:p>
                      <a:pPr algn="ctr">
                        <a:lnSpc>
                          <a:spcPct val="107000"/>
                        </a:lnSpc>
                        <a:spcAft>
                          <a:spcPts val="0"/>
                        </a:spcAft>
                      </a:pPr>
                      <a:r>
                        <a:rPr lang="es-EC" sz="1600" b="1" kern="100" dirty="0">
                          <a:effectLst/>
                        </a:rPr>
                        <a:t>242,326.02</a:t>
                      </a:r>
                      <a:endParaRPr lang="es-EC" sz="16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54467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1599" y="1204331"/>
            <a:ext cx="10158762" cy="3581400"/>
          </a:xfrm>
        </p:spPr>
        <p:txBody>
          <a:bodyPr>
            <a:normAutofit fontScale="92500" lnSpcReduction="20000"/>
          </a:bodyPr>
          <a:lstStyle/>
          <a:p>
            <a:pPr marL="0" indent="0">
              <a:buNone/>
            </a:pPr>
            <a:r>
              <a:rPr lang="es-EC" b="1" dirty="0"/>
              <a:t>14. Soledad Chasiguano</a:t>
            </a:r>
            <a:endParaRPr lang="es-EC" dirty="0"/>
          </a:p>
          <a:p>
            <a:pPr marL="0" indent="0" algn="just">
              <a:buNone/>
            </a:pPr>
            <a:r>
              <a:rPr lang="es-EC" b="1" dirty="0">
                <a:solidFill>
                  <a:srgbClr val="0070C0"/>
                </a:solidFill>
              </a:rPr>
              <a:t>1. ¿Cuáles son los planes y recursos asignados para fortalecer el equipamiento </a:t>
            </a:r>
            <a:r>
              <a:rPr lang="es-EC" b="1" dirty="0" err="1">
                <a:solidFill>
                  <a:srgbClr val="0070C0"/>
                </a:solidFill>
              </a:rPr>
              <a:t>bomberil</a:t>
            </a:r>
            <a:r>
              <a:rPr lang="es-EC" b="1" dirty="0">
                <a:solidFill>
                  <a:srgbClr val="0070C0"/>
                </a:solidFill>
              </a:rPr>
              <a:t>, optimizar la atención de emergencias y mejorar la gestión operativa del Cuerpo de Bomberos (limpieza, tanqueros, etc.)?</a:t>
            </a:r>
          </a:p>
          <a:p>
            <a:pPr marL="0" indent="0" algn="just">
              <a:buNone/>
            </a:pPr>
            <a:r>
              <a:rPr lang="es-EC" i="1" dirty="0"/>
              <a:t>Para el siguiente ejercicio fiscal, se tiene previsto la adquisición de una nueva unidad de rescate 4x4 para el servicio de la comunidad, tendrá un valor aproximado de 100mil dólares, además se concluirá la 2da fase de la construcción con un costo estimado de 330 mil dólares, así como otros tipos de equipamiento por un monto superior de 100 mil dólares. </a:t>
            </a:r>
            <a:endParaRPr lang="es-EC" dirty="0"/>
          </a:p>
          <a:p>
            <a:pPr marL="0" indent="0" algn="just">
              <a:buNone/>
            </a:pPr>
            <a:r>
              <a:rPr lang="es-EC" i="1" dirty="0"/>
              <a:t>De igual forma se procederá a la selección de nuevo personal operativo con el fin de aumentar el número de bomberos rentados, así como el personal administrativo que faltare.</a:t>
            </a:r>
            <a:endParaRPr lang="es-EC" dirty="0"/>
          </a:p>
          <a:p>
            <a:pPr marL="0" indent="0" algn="just">
              <a:buNone/>
            </a:pPr>
            <a:r>
              <a:rPr lang="es-EC" i="1" dirty="0"/>
              <a:t>De igual forma, se esta trabajando en un proyecto con una embajada para la ejecución de la Estación de Bomberos La Celica, con el fin de acortar el tiempo de respuesta en las emergencias suscitadas en el sector norte del cantón.</a:t>
            </a:r>
            <a:endParaRPr lang="es-EC" dirty="0"/>
          </a:p>
        </p:txBody>
      </p:sp>
      <p:pic>
        <p:nvPicPr>
          <p:cNvPr id="4" name="Imagen 3"/>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6483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647CF17-7559-5E71-CE43-2CCFE9941587}"/>
              </a:ext>
            </a:extLst>
          </p:cNvPr>
          <p:cNvSpPr>
            <a:spLocks noGrp="1"/>
          </p:cNvSpPr>
          <p:nvPr>
            <p:ph idx="1"/>
          </p:nvPr>
        </p:nvSpPr>
        <p:spPr/>
        <p:txBody>
          <a:bodyPr>
            <a:normAutofit/>
          </a:bodyPr>
          <a:lstStyle/>
          <a:p>
            <a:pPr marL="0" indent="0" algn="ctr">
              <a:buNone/>
            </a:pPr>
            <a:r>
              <a:rPr lang="es-EC" sz="8000" i="1" dirty="0">
                <a:solidFill>
                  <a:srgbClr val="0070C0"/>
                </a:solidFill>
              </a:rPr>
              <a:t>PREGUNTAS, SUGERENCIAS….. </a:t>
            </a:r>
          </a:p>
        </p:txBody>
      </p:sp>
      <p:pic>
        <p:nvPicPr>
          <p:cNvPr id="4" name="Imagen 3">
            <a:extLst>
              <a:ext uri="{FF2B5EF4-FFF2-40B4-BE49-F238E27FC236}">
                <a16:creationId xmlns:a16="http://schemas.microsoft.com/office/drawing/2014/main" id="{B2C6C97A-A1CD-F5A3-C880-3964885D0C01}"/>
              </a:ext>
            </a:extLst>
          </p:cNvPr>
          <p:cNvPicPr>
            <a:picLocks noChangeAspect="1"/>
          </p:cNvPicPr>
          <p:nvPr/>
        </p:nvPicPr>
        <p:blipFill rotWithShape="1">
          <a:blip r:embed="rId2"/>
          <a:srcRect l="3581" t="13597" r="85326" b="65566"/>
          <a:stretch/>
        </p:blipFill>
        <p:spPr>
          <a:xfrm>
            <a:off x="5772199" y="100288"/>
            <a:ext cx="800001" cy="8452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8269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srcRect l="3581" t="13597" r="85326" b="65566"/>
          <a:stretch/>
        </p:blipFill>
        <p:spPr>
          <a:xfrm>
            <a:off x="5772199" y="303290"/>
            <a:ext cx="800001" cy="845285"/>
          </a:xfrm>
          <a:prstGeom prst="rect">
            <a:avLst/>
          </a:prstGeom>
          <a:ln>
            <a:noFill/>
          </a:ln>
          <a:effectLst>
            <a:outerShdw blurRad="292100" dist="139700" dir="2700000" algn="tl" rotWithShape="0">
              <a:srgbClr val="333333">
                <a:alpha val="65000"/>
              </a:srgbClr>
            </a:outerShdw>
          </a:effectLst>
        </p:spPr>
      </p:pic>
      <p:sp>
        <p:nvSpPr>
          <p:cNvPr id="2" name="Marcador de contenido 2">
            <a:extLst>
              <a:ext uri="{FF2B5EF4-FFF2-40B4-BE49-F238E27FC236}">
                <a16:creationId xmlns:a16="http://schemas.microsoft.com/office/drawing/2014/main" id="{36011753-83CA-1F44-3C7B-77E253B35C62}"/>
              </a:ext>
            </a:extLst>
          </p:cNvPr>
          <p:cNvSpPr>
            <a:spLocks noGrp="1"/>
          </p:cNvSpPr>
          <p:nvPr>
            <p:ph idx="1"/>
          </p:nvPr>
        </p:nvSpPr>
        <p:spPr>
          <a:xfrm>
            <a:off x="1371599" y="1204331"/>
            <a:ext cx="10158762" cy="3581400"/>
          </a:xfrm>
        </p:spPr>
        <p:txBody>
          <a:bodyPr>
            <a:normAutofit/>
          </a:bodyPr>
          <a:lstStyle/>
          <a:p>
            <a:pPr marL="0" indent="0" algn="ctr">
              <a:buNone/>
            </a:pPr>
            <a:endParaRPr lang="es-EC" dirty="0"/>
          </a:p>
          <a:p>
            <a:pPr marL="0" indent="0" algn="ctr">
              <a:buNone/>
            </a:pPr>
            <a:endParaRPr lang="es-EC" dirty="0"/>
          </a:p>
          <a:p>
            <a:pPr marL="0" indent="0" algn="ctr">
              <a:buNone/>
            </a:pPr>
            <a:endParaRPr lang="es-EC" dirty="0"/>
          </a:p>
          <a:p>
            <a:pPr marL="0" indent="0" algn="ctr">
              <a:buNone/>
            </a:pPr>
            <a:r>
              <a:rPr lang="es-EC" sz="4400" b="1" dirty="0">
                <a:solidFill>
                  <a:srgbClr val="FF0000"/>
                </a:solidFill>
                <a:latin typeface="MS PGothic" panose="020B0600070205080204" pitchFamily="34" charset="-128"/>
                <a:ea typeface="MS PGothic" panose="020B0600070205080204" pitchFamily="34" charset="-128"/>
              </a:rPr>
              <a:t>MUCHAS GRACIAS </a:t>
            </a:r>
          </a:p>
          <a:p>
            <a:pPr marL="0" indent="0" algn="ctr">
              <a:buNone/>
            </a:pPr>
            <a:r>
              <a:rPr lang="es-EC" sz="4400" b="1" dirty="0">
                <a:solidFill>
                  <a:srgbClr val="FF0000"/>
                </a:solidFill>
                <a:latin typeface="MS PGothic" panose="020B0600070205080204" pitchFamily="34" charset="-128"/>
                <a:ea typeface="MS PGothic" panose="020B0600070205080204" pitchFamily="34" charset="-128"/>
              </a:rPr>
              <a:t>POR SU ATENCION… </a:t>
            </a:r>
          </a:p>
        </p:txBody>
      </p:sp>
    </p:spTree>
    <p:extLst>
      <p:ext uri="{BB962C8B-B14F-4D97-AF65-F5344CB8AC3E}">
        <p14:creationId xmlns:p14="http://schemas.microsoft.com/office/powerpoint/2010/main" val="40028230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Recorte</Template>
  <TotalTime>173</TotalTime>
  <Words>3407</Words>
  <Application>Microsoft Office PowerPoint</Application>
  <PresentationFormat>Panorámica</PresentationFormat>
  <Paragraphs>501</Paragraphs>
  <Slides>24</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24</vt:i4>
      </vt:variant>
    </vt:vector>
  </HeadingPairs>
  <TitlesOfParts>
    <vt:vector size="30" baseType="lpstr">
      <vt:lpstr>MS PGothic</vt:lpstr>
      <vt:lpstr>Arial</vt:lpstr>
      <vt:lpstr>Arial Black</vt:lpstr>
      <vt:lpstr>Calibri</vt:lpstr>
      <vt:lpstr>Franklin Gothic Book</vt:lpstr>
      <vt:lpstr>Crop</vt:lpstr>
      <vt:lpstr>CUERPO DE BOMBEROS DEL CANTON PEDRO VICENTE MALDONADO</vt:lpstr>
      <vt:lpstr>Presentación de PowerPoint</vt:lpstr>
      <vt:lpstr>OBJETIVO ESTRATEGICO </vt:lpstr>
      <vt:lpstr>EJECUCIÓN PRESUPUESTARIA 2025 </vt:lpstr>
      <vt:lpstr>CONTRATACIÓN PÚBLICA (Art. 22 LOSNCP) </vt:lpstr>
      <vt:lpstr>Presentación de PowerPoint</vt:lpstr>
      <vt:lpstr>CONSULTAS REALIZADAS POR LA CIUDADANIA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CUERPO DE BOMBEROS DEL CANTON PEDRO VICENTE MALDONADO</dc:title>
  <dc:creator>Usuario de Windows</dc:creator>
  <cp:lastModifiedBy>USUARIO</cp:lastModifiedBy>
  <cp:revision>18</cp:revision>
  <dcterms:created xsi:type="dcterms:W3CDTF">2026-05-18T14:36:18Z</dcterms:created>
  <dcterms:modified xsi:type="dcterms:W3CDTF">2026-05-21T19:26:54Z</dcterms:modified>
</cp:coreProperties>
</file>